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handoutMasterIdLst>
    <p:handoutMasterId r:id="rId104"/>
  </p:handoutMasterIdLst>
  <p:sldIdLst>
    <p:sldId id="256" r:id="rId2"/>
    <p:sldId id="257" r:id="rId3"/>
    <p:sldId id="258" r:id="rId4"/>
    <p:sldId id="259" r:id="rId5"/>
    <p:sldId id="261" r:id="rId6"/>
    <p:sldId id="262" r:id="rId7"/>
    <p:sldId id="292" r:id="rId8"/>
    <p:sldId id="294" r:id="rId9"/>
    <p:sldId id="293" r:id="rId10"/>
    <p:sldId id="295" r:id="rId11"/>
    <p:sldId id="264" r:id="rId12"/>
    <p:sldId id="296" r:id="rId13"/>
    <p:sldId id="297" r:id="rId14"/>
    <p:sldId id="298" r:id="rId15"/>
    <p:sldId id="299" r:id="rId16"/>
    <p:sldId id="301" r:id="rId17"/>
    <p:sldId id="300" r:id="rId18"/>
    <p:sldId id="302" r:id="rId19"/>
    <p:sldId id="265" r:id="rId20"/>
    <p:sldId id="275" r:id="rId21"/>
    <p:sldId id="276" r:id="rId22"/>
    <p:sldId id="266" r:id="rId23"/>
    <p:sldId id="277" r:id="rId24"/>
    <p:sldId id="278" r:id="rId25"/>
    <p:sldId id="305" r:id="rId26"/>
    <p:sldId id="306" r:id="rId27"/>
    <p:sldId id="267" r:id="rId28"/>
    <p:sldId id="268" r:id="rId29"/>
    <p:sldId id="269" r:id="rId30"/>
    <p:sldId id="270" r:id="rId31"/>
    <p:sldId id="271" r:id="rId32"/>
    <p:sldId id="263" r:id="rId33"/>
    <p:sldId id="272" r:id="rId34"/>
    <p:sldId id="280" r:id="rId35"/>
    <p:sldId id="281" r:id="rId36"/>
    <p:sldId id="282" r:id="rId37"/>
    <p:sldId id="273" r:id="rId38"/>
    <p:sldId id="287" r:id="rId39"/>
    <p:sldId id="274" r:id="rId40"/>
    <p:sldId id="283" r:id="rId41"/>
    <p:sldId id="284" r:id="rId42"/>
    <p:sldId id="285" r:id="rId43"/>
    <p:sldId id="286" r:id="rId44"/>
    <p:sldId id="288" r:id="rId45"/>
    <p:sldId id="303" r:id="rId46"/>
    <p:sldId id="304" r:id="rId47"/>
    <p:sldId id="291" r:id="rId48"/>
    <p:sldId id="289" r:id="rId49"/>
    <p:sldId id="307" r:id="rId50"/>
    <p:sldId id="308" r:id="rId51"/>
    <p:sldId id="309" r:id="rId52"/>
    <p:sldId id="310" r:id="rId53"/>
    <p:sldId id="357" r:id="rId54"/>
    <p:sldId id="311" r:id="rId55"/>
    <p:sldId id="358" r:id="rId56"/>
    <p:sldId id="312" r:id="rId57"/>
    <p:sldId id="313" r:id="rId58"/>
    <p:sldId id="314" r:id="rId59"/>
    <p:sldId id="315" r:id="rId60"/>
    <p:sldId id="316" r:id="rId61"/>
    <p:sldId id="321" r:id="rId62"/>
    <p:sldId id="322" r:id="rId63"/>
    <p:sldId id="323" r:id="rId64"/>
    <p:sldId id="324" r:id="rId65"/>
    <p:sldId id="329" r:id="rId66"/>
    <p:sldId id="330" r:id="rId67"/>
    <p:sldId id="326" r:id="rId68"/>
    <p:sldId id="350" r:id="rId69"/>
    <p:sldId id="338" r:id="rId70"/>
    <p:sldId id="339" r:id="rId71"/>
    <p:sldId id="327" r:id="rId72"/>
    <p:sldId id="340" r:id="rId73"/>
    <p:sldId id="346" r:id="rId74"/>
    <p:sldId id="347" r:id="rId75"/>
    <p:sldId id="348" r:id="rId76"/>
    <p:sldId id="349" r:id="rId77"/>
    <p:sldId id="328" r:id="rId78"/>
    <p:sldId id="341" r:id="rId79"/>
    <p:sldId id="331" r:id="rId80"/>
    <p:sldId id="342" r:id="rId81"/>
    <p:sldId id="332" r:id="rId82"/>
    <p:sldId id="344" r:id="rId83"/>
    <p:sldId id="333" r:id="rId84"/>
    <p:sldId id="345" r:id="rId85"/>
    <p:sldId id="334" r:id="rId86"/>
    <p:sldId id="343" r:id="rId87"/>
    <p:sldId id="353" r:id="rId88"/>
    <p:sldId id="351" r:id="rId89"/>
    <p:sldId id="352" r:id="rId90"/>
    <p:sldId id="335" r:id="rId91"/>
    <p:sldId id="354" r:id="rId92"/>
    <p:sldId id="355" r:id="rId93"/>
    <p:sldId id="359" r:id="rId94"/>
    <p:sldId id="360" r:id="rId95"/>
    <p:sldId id="361" r:id="rId96"/>
    <p:sldId id="317" r:id="rId97"/>
    <p:sldId id="318" r:id="rId98"/>
    <p:sldId id="319" r:id="rId99"/>
    <p:sldId id="362" r:id="rId100"/>
    <p:sldId id="325" r:id="rId101"/>
    <p:sldId id="290"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7B7A"/>
    <a:srgbClr val="15ACCF"/>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B792BF-776F-4BD5-8309-0B4C2CE71ED6}" v="23" dt="2020-12-18T17:31:39.652"/>
    <p1510:client id="{6524FF8E-DF88-46C0-826B-543EF82416F1}" v="92" dt="2020-12-18T13:53:30.202"/>
    <p1510:client id="{E02A4627-5E6D-4193-A628-A9ECB6DC5041}" v="110" dt="2020-12-18T14:01:37.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48" autoAdjust="0"/>
    <p:restoredTop sz="84530" autoAdjust="0"/>
  </p:normalViewPr>
  <p:slideViewPr>
    <p:cSldViewPr snapToGrid="0">
      <p:cViewPr varScale="1">
        <p:scale>
          <a:sx n="72" d="100"/>
          <a:sy n="72" d="100"/>
        </p:scale>
        <p:origin x="1302" y="78"/>
      </p:cViewPr>
      <p:guideLst/>
    </p:cSldViewPr>
  </p:slideViewPr>
  <p:outlineViewPr>
    <p:cViewPr>
      <p:scale>
        <a:sx n="33" d="100"/>
        <a:sy n="33" d="100"/>
      </p:scale>
      <p:origin x="0" y="-874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6/11/relationships/changesInfo" Target="changesInfos/changesInfo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1F17BSCS0499 - MUHAMMAD HAMMAD" userId="S::hammadch1@ucp.edu.pk::69f379e6-3dfb-4209-8be4-584b67db7248" providerId="AD" clId="Web-{E02A4627-5E6D-4193-A628-A9ECB6DC5041}"/>
    <pc:docChg chg="modSld">
      <pc:chgData name="L1F17BSCS0499 - MUHAMMAD HAMMAD" userId="S::hammadch1@ucp.edu.pk::69f379e6-3dfb-4209-8be4-584b67db7248" providerId="AD" clId="Web-{E02A4627-5E6D-4193-A628-A9ECB6DC5041}" dt="2020-12-18T14:01:37.819" v="109" actId="20577"/>
      <pc:docMkLst>
        <pc:docMk/>
      </pc:docMkLst>
      <pc:sldChg chg="modSp">
        <pc:chgData name="L1F17BSCS0499 - MUHAMMAD HAMMAD" userId="S::hammadch1@ucp.edu.pk::69f379e6-3dfb-4209-8be4-584b67db7248" providerId="AD" clId="Web-{E02A4627-5E6D-4193-A628-A9ECB6DC5041}" dt="2020-12-18T14:01:37.819" v="108" actId="20577"/>
        <pc:sldMkLst>
          <pc:docMk/>
          <pc:sldMk cId="2635846252" sldId="276"/>
        </pc:sldMkLst>
        <pc:spChg chg="mod">
          <ac:chgData name="L1F17BSCS0499 - MUHAMMAD HAMMAD" userId="S::hammadch1@ucp.edu.pk::69f379e6-3dfb-4209-8be4-584b67db7248" providerId="AD" clId="Web-{E02A4627-5E6D-4193-A628-A9ECB6DC5041}" dt="2020-12-18T14:01:37.819" v="108" actId="20577"/>
          <ac:spMkLst>
            <pc:docMk/>
            <pc:sldMk cId="2635846252" sldId="276"/>
            <ac:spMk id="3" creationId="{B859DE74-BFC3-42A0-895A-02A53DE1CD2C}"/>
          </ac:spMkLst>
        </pc:spChg>
      </pc:sldChg>
    </pc:docChg>
  </pc:docChgLst>
  <pc:docChgLst>
    <pc:chgData name="L1F17BSCS0344 - ALI SEHRAN" userId="S::ali_sehran@ucp.edu.pk::9afbd699-c763-4c12-b892-4b621557d688" providerId="AD" clId="Web-{5BB792BF-776F-4BD5-8309-0B4C2CE71ED6}"/>
    <pc:docChg chg="modSld">
      <pc:chgData name="L1F17BSCS0344 - ALI SEHRAN" userId="S::ali_sehran@ucp.edu.pk::9afbd699-c763-4c12-b892-4b621557d688" providerId="AD" clId="Web-{5BB792BF-776F-4BD5-8309-0B4C2CE71ED6}" dt="2020-12-18T17:31:39.652" v="22" actId="20577"/>
      <pc:docMkLst>
        <pc:docMk/>
      </pc:docMkLst>
      <pc:sldChg chg="modSp">
        <pc:chgData name="L1F17BSCS0344 - ALI SEHRAN" userId="S::ali_sehran@ucp.edu.pk::9afbd699-c763-4c12-b892-4b621557d688" providerId="AD" clId="Web-{5BB792BF-776F-4BD5-8309-0B4C2CE71ED6}" dt="2020-12-18T15:34:30.917" v="0"/>
        <pc:sldMkLst>
          <pc:docMk/>
          <pc:sldMk cId="2076908668" sldId="262"/>
        </pc:sldMkLst>
        <pc:graphicFrameChg chg="modGraphic">
          <ac:chgData name="L1F17BSCS0344 - ALI SEHRAN" userId="S::ali_sehran@ucp.edu.pk::9afbd699-c763-4c12-b892-4b621557d688" providerId="AD" clId="Web-{5BB792BF-776F-4BD5-8309-0B4C2CE71ED6}" dt="2020-12-18T15:34:30.917" v="0"/>
          <ac:graphicFrameMkLst>
            <pc:docMk/>
            <pc:sldMk cId="2076908668" sldId="262"/>
            <ac:graphicFrameMk id="8" creationId="{7651339B-0F87-4966-AC93-57C18ABAACAC}"/>
          </ac:graphicFrameMkLst>
        </pc:graphicFrameChg>
      </pc:sldChg>
      <pc:sldChg chg="modSp">
        <pc:chgData name="L1F17BSCS0344 - ALI SEHRAN" userId="S::ali_sehran@ucp.edu.pk::9afbd699-c763-4c12-b892-4b621557d688" providerId="AD" clId="Web-{5BB792BF-776F-4BD5-8309-0B4C2CE71ED6}" dt="2020-12-18T17:31:38.543" v="21" actId="20577"/>
        <pc:sldMkLst>
          <pc:docMk/>
          <pc:sldMk cId="3952935508" sldId="281"/>
        </pc:sldMkLst>
        <pc:spChg chg="mod">
          <ac:chgData name="L1F17BSCS0344 - ALI SEHRAN" userId="S::ali_sehran@ucp.edu.pk::9afbd699-c763-4c12-b892-4b621557d688" providerId="AD" clId="Web-{5BB792BF-776F-4BD5-8309-0B4C2CE71ED6}" dt="2020-12-18T17:31:38.543" v="21" actId="20577"/>
          <ac:spMkLst>
            <pc:docMk/>
            <pc:sldMk cId="3952935508" sldId="281"/>
            <ac:spMk id="10" creationId="{C4259B5C-8E78-4E57-8A8A-AE48997EA9E4}"/>
          </ac:spMkLst>
        </pc:spChg>
      </pc:sldChg>
      <pc:sldChg chg="modSp">
        <pc:chgData name="L1F17BSCS0344 - ALI SEHRAN" userId="S::ali_sehran@ucp.edu.pk::9afbd699-c763-4c12-b892-4b621557d688" providerId="AD" clId="Web-{5BB792BF-776F-4BD5-8309-0B4C2CE71ED6}" dt="2020-12-18T16:19:09.385" v="18" actId="20577"/>
        <pc:sldMkLst>
          <pc:docMk/>
          <pc:sldMk cId="3195368531" sldId="282"/>
        </pc:sldMkLst>
        <pc:spChg chg="mod">
          <ac:chgData name="L1F17BSCS0344 - ALI SEHRAN" userId="S::ali_sehran@ucp.edu.pk::9afbd699-c763-4c12-b892-4b621557d688" providerId="AD" clId="Web-{5BB792BF-776F-4BD5-8309-0B4C2CE71ED6}" dt="2020-12-18T16:19:09.385" v="18" actId="20577"/>
          <ac:spMkLst>
            <pc:docMk/>
            <pc:sldMk cId="3195368531" sldId="282"/>
            <ac:spMk id="10" creationId="{C4259B5C-8E78-4E57-8A8A-AE48997EA9E4}"/>
          </ac:spMkLst>
        </pc:spChg>
      </pc:sldChg>
      <pc:sldChg chg="modSp">
        <pc:chgData name="L1F17BSCS0344 - ALI SEHRAN" userId="S::ali_sehran@ucp.edu.pk::9afbd699-c763-4c12-b892-4b621557d688" providerId="AD" clId="Web-{5BB792BF-776F-4BD5-8309-0B4C2CE71ED6}" dt="2020-12-18T15:34:50.136" v="1"/>
        <pc:sldMkLst>
          <pc:docMk/>
          <pc:sldMk cId="2159257634" sldId="291"/>
        </pc:sldMkLst>
        <pc:graphicFrameChg chg="modGraphic">
          <ac:chgData name="L1F17BSCS0344 - ALI SEHRAN" userId="S::ali_sehran@ucp.edu.pk::9afbd699-c763-4c12-b892-4b621557d688" providerId="AD" clId="Web-{5BB792BF-776F-4BD5-8309-0B4C2CE71ED6}" dt="2020-12-18T15:34:50.136" v="1"/>
          <ac:graphicFrameMkLst>
            <pc:docMk/>
            <pc:sldMk cId="2159257634" sldId="291"/>
            <ac:graphicFrameMk id="8" creationId="{7651339B-0F87-4966-AC93-57C18ABAACAC}"/>
          </ac:graphicFrameMkLst>
        </pc:graphicFrameChg>
      </pc:sldChg>
    </pc:docChg>
  </pc:docChgLst>
  <pc:docChgLst>
    <pc:chgData name="L1F17BSCS0344 - ALI SEHRAN" userId="S::ali_sehran@ucp.edu.pk::9afbd699-c763-4c12-b892-4b621557d688" providerId="AD" clId="Web-{6524FF8E-DF88-46C0-826B-543EF82416F1}"/>
    <pc:docChg chg="modSld sldOrd">
      <pc:chgData name="L1F17BSCS0344 - ALI SEHRAN" userId="S::ali_sehran@ucp.edu.pk::9afbd699-c763-4c12-b892-4b621557d688" providerId="AD" clId="Web-{6524FF8E-DF88-46C0-826B-543EF82416F1}" dt="2020-12-18T13:53:30.202" v="89" actId="20577"/>
      <pc:docMkLst>
        <pc:docMk/>
      </pc:docMkLst>
      <pc:sldChg chg="modSp">
        <pc:chgData name="L1F17BSCS0344 - ALI SEHRAN" userId="S::ali_sehran@ucp.edu.pk::9afbd699-c763-4c12-b892-4b621557d688" providerId="AD" clId="Web-{6524FF8E-DF88-46C0-826B-543EF82416F1}" dt="2020-12-18T12:48:01.474" v="0" actId="1076"/>
        <pc:sldMkLst>
          <pc:docMk/>
          <pc:sldMk cId="2927321446" sldId="292"/>
        </pc:sldMkLst>
        <pc:picChg chg="mod">
          <ac:chgData name="L1F17BSCS0344 - ALI SEHRAN" userId="S::ali_sehran@ucp.edu.pk::9afbd699-c763-4c12-b892-4b621557d688" providerId="AD" clId="Web-{6524FF8E-DF88-46C0-826B-543EF82416F1}" dt="2020-12-18T12:48:01.474" v="0" actId="1076"/>
          <ac:picMkLst>
            <pc:docMk/>
            <pc:sldMk cId="2927321446" sldId="292"/>
            <ac:picMk id="11" creationId="{05C49781-13C1-4B2F-9BB9-0E39852B710A}"/>
          </ac:picMkLst>
        </pc:picChg>
      </pc:sldChg>
      <pc:sldChg chg="modSp ord">
        <pc:chgData name="L1F17BSCS0344 - ALI SEHRAN" userId="S::ali_sehran@ucp.edu.pk::9afbd699-c763-4c12-b892-4b621557d688" providerId="AD" clId="Web-{6524FF8E-DF88-46C0-826B-543EF82416F1}" dt="2020-12-18T12:52:37.136" v="2"/>
        <pc:sldMkLst>
          <pc:docMk/>
          <pc:sldMk cId="2415529355" sldId="294"/>
        </pc:sldMkLst>
        <pc:spChg chg="mod">
          <ac:chgData name="L1F17BSCS0344 - ALI SEHRAN" userId="S::ali_sehran@ucp.edu.pk::9afbd699-c763-4c12-b892-4b621557d688" providerId="AD" clId="Web-{6524FF8E-DF88-46C0-826B-543EF82416F1}" dt="2020-12-18T12:49:11.382" v="1" actId="1076"/>
          <ac:spMkLst>
            <pc:docMk/>
            <pc:sldMk cId="2415529355" sldId="294"/>
            <ac:spMk id="3" creationId="{590D1691-C6E0-4B72-A22B-49E52DF0D1DA}"/>
          </ac:spMkLst>
        </pc:spChg>
      </pc:sldChg>
      <pc:sldChg chg="modSp">
        <pc:chgData name="L1F17BSCS0344 - ALI SEHRAN" userId="S::ali_sehran@ucp.edu.pk::9afbd699-c763-4c12-b892-4b621557d688" providerId="AD" clId="Web-{6524FF8E-DF88-46C0-826B-543EF82416F1}" dt="2020-12-18T13:41:26.951" v="9" actId="20577"/>
        <pc:sldMkLst>
          <pc:docMk/>
          <pc:sldMk cId="3470233166" sldId="297"/>
        </pc:sldMkLst>
        <pc:spChg chg="mod">
          <ac:chgData name="L1F17BSCS0344 - ALI SEHRAN" userId="S::ali_sehran@ucp.edu.pk::9afbd699-c763-4c12-b892-4b621557d688" providerId="AD" clId="Web-{6524FF8E-DF88-46C0-826B-543EF82416F1}" dt="2020-12-18T13:41:26.951" v="9" actId="20577"/>
          <ac:spMkLst>
            <pc:docMk/>
            <pc:sldMk cId="3470233166" sldId="297"/>
            <ac:spMk id="11" creationId="{31789630-F226-40F9-8B67-17BACF534BD2}"/>
          </ac:spMkLst>
        </pc:spChg>
      </pc:sldChg>
      <pc:sldChg chg="addSp modSp">
        <pc:chgData name="L1F17BSCS0344 - ALI SEHRAN" userId="S::ali_sehran@ucp.edu.pk::9afbd699-c763-4c12-b892-4b621557d688" providerId="AD" clId="Web-{6524FF8E-DF88-46C0-826B-543EF82416F1}" dt="2020-12-18T13:48:10.554" v="77" actId="20577"/>
        <pc:sldMkLst>
          <pc:docMk/>
          <pc:sldMk cId="1146634544" sldId="298"/>
        </pc:sldMkLst>
        <pc:spChg chg="mod">
          <ac:chgData name="L1F17BSCS0344 - ALI SEHRAN" userId="S::ali_sehran@ucp.edu.pk::9afbd699-c763-4c12-b892-4b621557d688" providerId="AD" clId="Web-{6524FF8E-DF88-46C0-826B-543EF82416F1}" dt="2020-12-18T13:48:10.554" v="77" actId="20577"/>
          <ac:spMkLst>
            <pc:docMk/>
            <pc:sldMk cId="1146634544" sldId="298"/>
            <ac:spMk id="11" creationId="{31789630-F226-40F9-8B67-17BACF534BD2}"/>
          </ac:spMkLst>
        </pc:spChg>
        <pc:picChg chg="add mod">
          <ac:chgData name="L1F17BSCS0344 - ALI SEHRAN" userId="S::ali_sehran@ucp.edu.pk::9afbd699-c763-4c12-b892-4b621557d688" providerId="AD" clId="Web-{6524FF8E-DF88-46C0-826B-543EF82416F1}" dt="2020-12-18T13:47:29.350" v="74" actId="1076"/>
          <ac:picMkLst>
            <pc:docMk/>
            <pc:sldMk cId="1146634544" sldId="298"/>
            <ac:picMk id="3" creationId="{07C7A541-9256-401A-8BDB-F4FDD1A9F7D6}"/>
          </ac:picMkLst>
        </pc:picChg>
      </pc:sldChg>
      <pc:sldChg chg="modSp">
        <pc:chgData name="L1F17BSCS0344 - ALI SEHRAN" userId="S::ali_sehran@ucp.edu.pk::9afbd699-c763-4c12-b892-4b621557d688" providerId="AD" clId="Web-{6524FF8E-DF88-46C0-826B-543EF82416F1}" dt="2020-12-18T13:53:30.202" v="89" actId="20577"/>
        <pc:sldMkLst>
          <pc:docMk/>
          <pc:sldMk cId="548162376" sldId="300"/>
        </pc:sldMkLst>
        <pc:spChg chg="mod">
          <ac:chgData name="L1F17BSCS0344 - ALI SEHRAN" userId="S::ali_sehran@ucp.edu.pk::9afbd699-c763-4c12-b892-4b621557d688" providerId="AD" clId="Web-{6524FF8E-DF88-46C0-826B-543EF82416F1}" dt="2020-12-18T13:53:30.202" v="89" actId="20577"/>
          <ac:spMkLst>
            <pc:docMk/>
            <pc:sldMk cId="548162376" sldId="300"/>
            <ac:spMk id="11" creationId="{31789630-F226-40F9-8B67-17BACF534BD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655696-B093-4F68-8804-6F2F81D821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79E583-0B03-404F-9A01-4234DFFA98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A54B39-E83F-4111-A6FF-98D87D5A79F0}" type="datetimeFigureOut">
              <a:rPr lang="en-US" smtClean="0"/>
              <a:t>2/26/2021</a:t>
            </a:fld>
            <a:endParaRPr lang="en-US"/>
          </a:p>
        </p:txBody>
      </p:sp>
      <p:sp>
        <p:nvSpPr>
          <p:cNvPr id="4" name="Footer Placeholder 3">
            <a:extLst>
              <a:ext uri="{FF2B5EF4-FFF2-40B4-BE49-F238E27FC236}">
                <a16:creationId xmlns:a16="http://schemas.microsoft.com/office/drawing/2014/main" id="{7D2D03F9-9F1D-4396-B81F-2E3B28E4EF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AA9E1F0-D227-4BEE-8C14-580211A7BC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4E0CD9-31B5-498B-8977-F99BBAAA0BF2}" type="slidenum">
              <a:rPr lang="en-US" smtClean="0"/>
              <a:t>‹#›</a:t>
            </a:fld>
            <a:endParaRPr lang="en-US"/>
          </a:p>
        </p:txBody>
      </p:sp>
    </p:spTree>
    <p:extLst>
      <p:ext uri="{BB962C8B-B14F-4D97-AF65-F5344CB8AC3E}">
        <p14:creationId xmlns:p14="http://schemas.microsoft.com/office/powerpoint/2010/main" val="86728166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B36C3-2891-4C48-AAB7-329AE5915802}" type="datetimeFigureOut">
              <a:rPr lang="en-US" smtClean="0"/>
              <a:t>2/26/2021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F9DAB0-C5CE-4857-AFF4-DCEAE604B348}" type="slidenum">
              <a:rPr lang="en-US" smtClean="0"/>
              <a:t>‹#›</a:t>
            </a:fld>
            <a:endParaRPr lang="en-US"/>
          </a:p>
        </p:txBody>
      </p:sp>
    </p:spTree>
    <p:extLst>
      <p:ext uri="{BB962C8B-B14F-4D97-AF65-F5344CB8AC3E}">
        <p14:creationId xmlns:p14="http://schemas.microsoft.com/office/powerpoint/2010/main" val="350509143"/>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5FF9DAB0-C5CE-4857-AFF4-DCEAE604B348}" type="slidenum">
              <a:rPr lang="en-US" smtClean="0"/>
              <a:t>52</a:t>
            </a:fld>
            <a:endParaRPr lang="en-US"/>
          </a:p>
        </p:txBody>
      </p:sp>
    </p:spTree>
    <p:extLst>
      <p:ext uri="{BB962C8B-B14F-4D97-AF65-F5344CB8AC3E}">
        <p14:creationId xmlns:p14="http://schemas.microsoft.com/office/powerpoint/2010/main" val="1655563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Conclusion: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 Experiments conducted in pre working shown that inception required large amount of data and at that time we weren’t able to gathered much data using web scraping considering this fact we gave it another chance as we are now having sufficient amount of data. Our first major inception has shown quite encouraging results, even without using pre-trained model.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5FF9DAB0-C5CE-4857-AFF4-DCEAE604B348}" type="slidenum">
              <a:rPr lang="en-US" smtClean="0"/>
              <a:t>86</a:t>
            </a:fld>
            <a:endParaRPr lang="en-US"/>
          </a:p>
        </p:txBody>
      </p:sp>
    </p:spTree>
    <p:extLst>
      <p:ext uri="{BB962C8B-B14F-4D97-AF65-F5344CB8AC3E}">
        <p14:creationId xmlns:p14="http://schemas.microsoft.com/office/powerpoint/2010/main" val="260061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1" i="0" dirty="0">
                <a:effectLst/>
                <a:latin typeface="Segoe UI" panose="020B0502040204020203" pitchFamily="34" charset="0"/>
              </a:rPr>
              <a:t>Conclusion: with consideration of the fact that VGG performed not as good as </a:t>
            </a:r>
            <a:r>
              <a:rPr lang="en-US" sz="2800" b="1" i="0" dirty="0" err="1">
                <a:effectLst/>
                <a:latin typeface="Segoe UI" panose="020B0502040204020203" pitchFamily="34" charset="0"/>
              </a:rPr>
              <a:t>ResNet</a:t>
            </a:r>
            <a:r>
              <a:rPr lang="en-US" sz="2800" b="1" i="0" dirty="0">
                <a:effectLst/>
                <a:latin typeface="Segoe UI" panose="020B0502040204020203" pitchFamily="34" charset="0"/>
              </a:rPr>
              <a:t> on dataset collected by web </a:t>
            </a:r>
            <a:r>
              <a:rPr lang="en-US" sz="2800" b="1" i="0" dirty="0" err="1">
                <a:effectLst/>
                <a:latin typeface="Segoe UI" panose="020B0502040204020203" pitchFamily="34" charset="0"/>
              </a:rPr>
              <a:t>scrapoing</a:t>
            </a:r>
            <a:r>
              <a:rPr lang="en-US" sz="2800" b="1" i="0" dirty="0">
                <a:effectLst/>
                <a:latin typeface="Segoe UI" panose="020B0502040204020203" pitchFamily="34" charset="0"/>
              </a:rPr>
              <a:t> we gave it an other shot, as we were interested in finding the change due to change in amount of dataset and results were quite astonishing.</a:t>
            </a: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5FF9DAB0-C5CE-4857-AFF4-DCEAE604B348}" type="slidenum">
              <a:rPr lang="en-US" smtClean="0"/>
              <a:t>89</a:t>
            </a:fld>
            <a:endParaRPr lang="en-US"/>
          </a:p>
        </p:txBody>
      </p:sp>
    </p:spTree>
    <p:extLst>
      <p:ext uri="{BB962C8B-B14F-4D97-AF65-F5344CB8AC3E}">
        <p14:creationId xmlns:p14="http://schemas.microsoft.com/office/powerpoint/2010/main" val="2582776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5FF9DAB0-C5CE-4857-AFF4-DCEAE604B348}" type="slidenum">
              <a:rPr lang="en-US" smtClean="0"/>
              <a:t>53</a:t>
            </a:fld>
            <a:endParaRPr lang="en-US"/>
          </a:p>
        </p:txBody>
      </p:sp>
    </p:spTree>
    <p:extLst>
      <p:ext uri="{BB962C8B-B14F-4D97-AF65-F5344CB8AC3E}">
        <p14:creationId xmlns:p14="http://schemas.microsoft.com/office/powerpoint/2010/main" val="4016167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2060"/>
                </a:solidFill>
                <a:effectLst/>
                <a:latin typeface="Calibri" panose="020F0502020204030204" pitchFamily="34" charset="0"/>
              </a:rPr>
              <a:t>Conclusion:</a:t>
            </a:r>
            <a:r>
              <a:rPr lang="en-US" sz="1800" b="0" i="0" dirty="0">
                <a:solidFill>
                  <a:srgbClr val="00206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1" i="0" dirty="0">
                <a:solidFill>
                  <a:srgbClr val="002060"/>
                </a:solidFill>
                <a:effectLst/>
                <a:latin typeface="Calibri" panose="020F0502020204030204" pitchFamily="34" charset="0"/>
              </a:rPr>
              <a:t>For model trained on whole landmark’s dataset(Model-2) early stopping fully performed its task yet its not as accurate as </a:t>
            </a:r>
            <a:r>
              <a:rPr lang="en-US" sz="1800" b="1" i="0" dirty="0" err="1">
                <a:solidFill>
                  <a:srgbClr val="002060"/>
                </a:solidFill>
                <a:effectLst/>
                <a:latin typeface="Calibri" panose="020F0502020204030204" pitchFamily="34" charset="0"/>
              </a:rPr>
              <a:t>ResNet</a:t>
            </a:r>
            <a:r>
              <a:rPr lang="en-US" sz="1800" b="1" i="0" dirty="0">
                <a:solidFill>
                  <a:srgbClr val="002060"/>
                </a:solidFill>
                <a:effectLst/>
                <a:latin typeface="Calibri" panose="020F0502020204030204" pitchFamily="34" charset="0"/>
              </a:rPr>
              <a:t> (model-1) trained on whole + cropped even if that was stopped due to time constraints.</a:t>
            </a:r>
            <a:endParaRPr lang="en-US" b="0" i="0" dirty="0">
              <a:solidFill>
                <a:srgbClr val="000000"/>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5FF9DAB0-C5CE-4857-AFF4-DCEAE604B348}" type="slidenum">
              <a:rPr lang="en-US" smtClean="0"/>
              <a:t>72</a:t>
            </a:fld>
            <a:endParaRPr lang="en-US"/>
          </a:p>
        </p:txBody>
      </p:sp>
    </p:spTree>
    <p:extLst>
      <p:ext uri="{BB962C8B-B14F-4D97-AF65-F5344CB8AC3E}">
        <p14:creationId xmlns:p14="http://schemas.microsoft.com/office/powerpoint/2010/main" val="752181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2060"/>
                </a:solidFill>
                <a:effectLst/>
                <a:latin typeface="Calibri" panose="020F0502020204030204" pitchFamily="34" charset="0"/>
              </a:rPr>
              <a:t>Conclusion:</a:t>
            </a:r>
            <a:r>
              <a:rPr lang="en-US" sz="1800" b="0" i="0" dirty="0">
                <a:solidFill>
                  <a:srgbClr val="00206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1" i="0" dirty="0">
                <a:solidFill>
                  <a:srgbClr val="002060"/>
                </a:solidFill>
                <a:effectLst/>
                <a:latin typeface="Calibri" panose="020F0502020204030204" pitchFamily="34" charset="0"/>
              </a:rPr>
              <a:t>For model trained on whole landmark’s dataset(Model-2) early stopping fully performed its task yet its not as accurate as </a:t>
            </a:r>
            <a:r>
              <a:rPr lang="en-US" sz="1800" b="1" i="0" dirty="0" err="1">
                <a:solidFill>
                  <a:srgbClr val="002060"/>
                </a:solidFill>
                <a:effectLst/>
                <a:latin typeface="Calibri" panose="020F0502020204030204" pitchFamily="34" charset="0"/>
              </a:rPr>
              <a:t>ResNet</a:t>
            </a:r>
            <a:r>
              <a:rPr lang="en-US" sz="1800" b="1" i="0" dirty="0">
                <a:solidFill>
                  <a:srgbClr val="002060"/>
                </a:solidFill>
                <a:effectLst/>
                <a:latin typeface="Calibri" panose="020F0502020204030204" pitchFamily="34" charset="0"/>
              </a:rPr>
              <a:t> (model-1) trained on whole + cropped even if that was stopped due to time constraints.</a:t>
            </a:r>
            <a:endParaRPr lang="en-US" b="0" i="0" dirty="0">
              <a:solidFill>
                <a:srgbClr val="000000"/>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5FF9DAB0-C5CE-4857-AFF4-DCEAE604B348}" type="slidenum">
              <a:rPr lang="en-US" smtClean="0"/>
              <a:t>76</a:t>
            </a:fld>
            <a:endParaRPr lang="en-US"/>
          </a:p>
        </p:txBody>
      </p:sp>
    </p:spTree>
    <p:extLst>
      <p:ext uri="{BB962C8B-B14F-4D97-AF65-F5344CB8AC3E}">
        <p14:creationId xmlns:p14="http://schemas.microsoft.com/office/powerpoint/2010/main" val="3835648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0" i="0" dirty="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5FF9DAB0-C5CE-4857-AFF4-DCEAE604B348}" type="slidenum">
              <a:rPr lang="en-US" smtClean="0"/>
              <a:t>77</a:t>
            </a:fld>
            <a:endParaRPr lang="en-US"/>
          </a:p>
        </p:txBody>
      </p:sp>
    </p:spTree>
    <p:extLst>
      <p:ext uri="{BB962C8B-B14F-4D97-AF65-F5344CB8AC3E}">
        <p14:creationId xmlns:p14="http://schemas.microsoft.com/office/powerpoint/2010/main" val="152967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Conclusion: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		One can see that while using RGB images to train </a:t>
            </a:r>
            <a:r>
              <a:rPr lang="en-US" sz="1800" b="1" dirty="0" err="1">
                <a:solidFill>
                  <a:srgbClr val="002060"/>
                </a:solidFill>
                <a:effectLst/>
                <a:latin typeface="Calibri" panose="020F0502020204030204" pitchFamily="34" charset="0"/>
                <a:ea typeface="Calibri" panose="020F0502020204030204" pitchFamily="34" charset="0"/>
                <a:cs typeface="Arial" panose="020B0604020202020204" pitchFamily="34" charset="0"/>
              </a:rPr>
              <a:t>ResNet</a:t>
            </a:r>
            <a:r>
              <a:rPr lang="en-US" sz="1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 with non-trained weights, in model-7 a trend has been started building as, in case of even pre trained models accuracy within models trained on just whole landmark dataset wasn’t as good as Whole + Cropped so we can get intuition of it ahead of implementation, while in case of model-8 it shown much better results as firstly RGB is used (For which </a:t>
            </a:r>
            <a:r>
              <a:rPr lang="en-US" sz="1800" b="1" dirty="0" err="1">
                <a:solidFill>
                  <a:srgbClr val="002060"/>
                </a:solidFill>
                <a:effectLst/>
                <a:latin typeface="Calibri" panose="020F0502020204030204" pitchFamily="34" charset="0"/>
                <a:ea typeface="Calibri" panose="020F0502020204030204" pitchFamily="34" charset="0"/>
                <a:cs typeface="Arial" panose="020B0604020202020204" pitchFamily="34" charset="0"/>
              </a:rPr>
              <a:t>ResNet</a:t>
            </a:r>
            <a:r>
              <a:rPr lang="en-US" sz="1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 was built for) secondly dataset included Whole + Cropped dataset, along with 15 epochs were used.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5FF9DAB0-C5CE-4857-AFF4-DCEAE604B348}" type="slidenum">
              <a:rPr lang="en-US" smtClean="0"/>
              <a:t>78</a:t>
            </a:fld>
            <a:endParaRPr lang="en-US"/>
          </a:p>
        </p:txBody>
      </p:sp>
    </p:spTree>
    <p:extLst>
      <p:ext uri="{BB962C8B-B14F-4D97-AF65-F5344CB8AC3E}">
        <p14:creationId xmlns:p14="http://schemas.microsoft.com/office/powerpoint/2010/main" val="2934327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Conclusion: We already anticipated the results as we were working with non-trained weights of </a:t>
            </a:r>
            <a:r>
              <a:rPr lang="en-US" sz="1800" b="1" dirty="0" err="1">
                <a:solidFill>
                  <a:srgbClr val="002060"/>
                </a:solidFill>
                <a:effectLst/>
                <a:latin typeface="Calibri" panose="020F0502020204030204" pitchFamily="34" charset="0"/>
                <a:ea typeface="Calibri" panose="020F0502020204030204" pitchFamily="34" charset="0"/>
                <a:cs typeface="Arial" panose="020B0604020202020204" pitchFamily="34" charset="0"/>
              </a:rPr>
              <a:t>ResNet</a:t>
            </a:r>
            <a:r>
              <a:rPr lang="en-US" sz="1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 which originally took 14 days to train for 1000 classes, secondly the fact that Resnet is infused with CONV 1x1 was another reason for not promising results as our input images wasn’t carrying any channel(Color-&gt; RGB) information causing deviation from the basics on for which </a:t>
            </a:r>
            <a:r>
              <a:rPr lang="en-US" sz="1800" b="1" dirty="0" err="1">
                <a:solidFill>
                  <a:srgbClr val="002060"/>
                </a:solidFill>
                <a:effectLst/>
                <a:latin typeface="Calibri" panose="020F0502020204030204" pitchFamily="34" charset="0"/>
                <a:ea typeface="Calibri" panose="020F0502020204030204" pitchFamily="34" charset="0"/>
                <a:cs typeface="Arial" panose="020B0604020202020204" pitchFamily="34" charset="0"/>
              </a:rPr>
              <a:t>ResNet</a:t>
            </a:r>
            <a:r>
              <a:rPr lang="en-US" sz="1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 was built for as a solution in optimization phase we will be trying to implement </a:t>
            </a:r>
            <a:r>
              <a:rPr lang="en-US" sz="1800" b="1" dirty="0" err="1">
                <a:solidFill>
                  <a:srgbClr val="002060"/>
                </a:solidFill>
                <a:effectLst/>
                <a:latin typeface="Calibri" panose="020F0502020204030204" pitchFamily="34" charset="0"/>
                <a:ea typeface="Calibri" panose="020F0502020204030204" pitchFamily="34" charset="0"/>
                <a:cs typeface="Arial" panose="020B0604020202020204" pitchFamily="34" charset="0"/>
              </a:rPr>
              <a:t>ResNet</a:t>
            </a:r>
            <a:r>
              <a:rPr lang="en-US" sz="1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 model again without adding conv 1x1 to make it compatible with gray scaled images specifically.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5FF9DAB0-C5CE-4857-AFF4-DCEAE604B348}" type="slidenum">
              <a:rPr lang="en-US" smtClean="0"/>
              <a:t>80</a:t>
            </a:fld>
            <a:endParaRPr lang="en-US"/>
          </a:p>
        </p:txBody>
      </p:sp>
    </p:spTree>
    <p:extLst>
      <p:ext uri="{BB962C8B-B14F-4D97-AF65-F5344CB8AC3E}">
        <p14:creationId xmlns:p14="http://schemas.microsoft.com/office/powerpoint/2010/main" val="2257750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2060"/>
                </a:solidFill>
                <a:effectLst/>
                <a:latin typeface="Calibri" panose="020F0502020204030204" pitchFamily="34" charset="0"/>
              </a:rPr>
              <a:t>Conclusion:</a:t>
            </a:r>
            <a:r>
              <a:rPr lang="en-US" sz="1800" b="0" i="0" dirty="0">
                <a:solidFill>
                  <a:srgbClr val="00206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1" i="0" dirty="0">
                <a:solidFill>
                  <a:srgbClr val="002060"/>
                </a:solidFill>
                <a:effectLst/>
                <a:latin typeface="Calibri" panose="020F0502020204030204" pitchFamily="34" charset="0"/>
              </a:rPr>
              <a:t>For model trained on whole landmark’s dataset(Model-2) early stopping fully performed its task yet its not as accurate as </a:t>
            </a:r>
            <a:r>
              <a:rPr lang="en-US" sz="1800" b="1" i="0" dirty="0" err="1">
                <a:solidFill>
                  <a:srgbClr val="002060"/>
                </a:solidFill>
                <a:effectLst/>
                <a:latin typeface="Calibri" panose="020F0502020204030204" pitchFamily="34" charset="0"/>
              </a:rPr>
              <a:t>ResNet</a:t>
            </a:r>
            <a:r>
              <a:rPr lang="en-US" sz="1800" b="1" i="0" dirty="0">
                <a:solidFill>
                  <a:srgbClr val="002060"/>
                </a:solidFill>
                <a:effectLst/>
                <a:latin typeface="Calibri" panose="020F0502020204030204" pitchFamily="34" charset="0"/>
              </a:rPr>
              <a:t> (model-1) trained on whole + cropped even if that was stopped due to time constraints.</a:t>
            </a:r>
            <a:endParaRPr lang="en-US" b="0" i="0" dirty="0">
              <a:solidFill>
                <a:srgbClr val="000000"/>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5FF9DAB0-C5CE-4857-AFF4-DCEAE604B348}" type="slidenum">
              <a:rPr lang="en-US" smtClean="0"/>
              <a:t>82</a:t>
            </a:fld>
            <a:endParaRPr lang="en-US"/>
          </a:p>
        </p:txBody>
      </p:sp>
    </p:spTree>
    <p:extLst>
      <p:ext uri="{BB962C8B-B14F-4D97-AF65-F5344CB8AC3E}">
        <p14:creationId xmlns:p14="http://schemas.microsoft.com/office/powerpoint/2010/main" val="1486363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2060"/>
                </a:solidFill>
                <a:effectLst/>
                <a:latin typeface="Calibri" panose="020F0502020204030204" pitchFamily="34" charset="0"/>
              </a:rPr>
              <a:t>Conclusion:</a:t>
            </a:r>
            <a:r>
              <a:rPr lang="en-US" sz="1800" b="0" i="0" dirty="0">
                <a:solidFill>
                  <a:srgbClr val="00206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1" i="0" dirty="0">
                <a:solidFill>
                  <a:srgbClr val="002060"/>
                </a:solidFill>
                <a:effectLst/>
                <a:latin typeface="Calibri" panose="020F0502020204030204" pitchFamily="34" charset="0"/>
              </a:rPr>
              <a:t>For model trained on whole landmark’s dataset(Model-2) early stopping fully performed its task yet its not as accurate as </a:t>
            </a:r>
            <a:r>
              <a:rPr lang="en-US" sz="1800" b="1" i="0" dirty="0" err="1">
                <a:solidFill>
                  <a:srgbClr val="002060"/>
                </a:solidFill>
                <a:effectLst/>
                <a:latin typeface="Calibri" panose="020F0502020204030204" pitchFamily="34" charset="0"/>
              </a:rPr>
              <a:t>ResNet</a:t>
            </a:r>
            <a:r>
              <a:rPr lang="en-US" sz="1800" b="1" i="0" dirty="0">
                <a:solidFill>
                  <a:srgbClr val="002060"/>
                </a:solidFill>
                <a:effectLst/>
                <a:latin typeface="Calibri" panose="020F0502020204030204" pitchFamily="34" charset="0"/>
              </a:rPr>
              <a:t> (model-1) trained on whole + cropped even if that was stopped due to time constraints.</a:t>
            </a:r>
            <a:endParaRPr lang="en-US" b="0" i="0" dirty="0">
              <a:solidFill>
                <a:srgbClr val="000000"/>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5FF9DAB0-C5CE-4857-AFF4-DCEAE604B348}" type="slidenum">
              <a:rPr lang="en-US" smtClean="0"/>
              <a:t>84</a:t>
            </a:fld>
            <a:endParaRPr lang="en-US"/>
          </a:p>
        </p:txBody>
      </p:sp>
    </p:spTree>
    <p:extLst>
      <p:ext uri="{BB962C8B-B14F-4D97-AF65-F5344CB8AC3E}">
        <p14:creationId xmlns:p14="http://schemas.microsoft.com/office/powerpoint/2010/main" val="3644342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97D716-129E-4F76-B294-527BD4D5C8D3}" type="datetime1">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05F59A-94ED-4EDF-BFC6-CEAB3142B3DC}" type="slidenum">
              <a:rPr lang="en-US" smtClean="0"/>
              <a:t>‹#›</a:t>
            </a:fld>
            <a:endParaRPr lang="en-US"/>
          </a:p>
        </p:txBody>
      </p:sp>
    </p:spTree>
    <p:extLst>
      <p:ext uri="{BB962C8B-B14F-4D97-AF65-F5344CB8AC3E}">
        <p14:creationId xmlns:p14="http://schemas.microsoft.com/office/powerpoint/2010/main" val="52377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580B2D-9EDF-4E97-84E3-759182AF96C3}" type="datetime1">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05F59A-94ED-4EDF-BFC6-CEAB3142B3DC}" type="slidenum">
              <a:rPr lang="en-US" smtClean="0"/>
              <a:t>‹#›</a:t>
            </a:fld>
            <a:endParaRPr lang="en-US"/>
          </a:p>
        </p:txBody>
      </p:sp>
    </p:spTree>
    <p:extLst>
      <p:ext uri="{BB962C8B-B14F-4D97-AF65-F5344CB8AC3E}">
        <p14:creationId xmlns:p14="http://schemas.microsoft.com/office/powerpoint/2010/main" val="97682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BA72EC-EAA9-48C2-BEC7-DA75E96CC161}" type="datetime1">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05F59A-94ED-4EDF-BFC6-CEAB3142B3DC}" type="slidenum">
              <a:rPr lang="en-US" smtClean="0"/>
              <a:t>‹#›</a:t>
            </a:fld>
            <a:endParaRPr lang="en-US"/>
          </a:p>
        </p:txBody>
      </p:sp>
    </p:spTree>
    <p:extLst>
      <p:ext uri="{BB962C8B-B14F-4D97-AF65-F5344CB8AC3E}">
        <p14:creationId xmlns:p14="http://schemas.microsoft.com/office/powerpoint/2010/main" val="699196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D1641A-6BDB-4174-8C1F-65650BE17E49}" type="datetime1">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05F59A-94ED-4EDF-BFC6-CEAB3142B3DC}" type="slidenum">
              <a:rPr lang="en-US" smtClean="0"/>
              <a:t>‹#›</a:t>
            </a:fld>
            <a:endParaRPr lang="en-US"/>
          </a:p>
        </p:txBody>
      </p:sp>
    </p:spTree>
    <p:extLst>
      <p:ext uri="{BB962C8B-B14F-4D97-AF65-F5344CB8AC3E}">
        <p14:creationId xmlns:p14="http://schemas.microsoft.com/office/powerpoint/2010/main" val="741411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3B8D0B-34D5-4571-BBD8-72907E28DB94}" type="datetime1">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05F59A-94ED-4EDF-BFC6-CEAB3142B3DC}" type="slidenum">
              <a:rPr lang="en-US" smtClean="0"/>
              <a:t>‹#›</a:t>
            </a:fld>
            <a:endParaRPr lang="en-US"/>
          </a:p>
        </p:txBody>
      </p:sp>
    </p:spTree>
    <p:extLst>
      <p:ext uri="{BB962C8B-B14F-4D97-AF65-F5344CB8AC3E}">
        <p14:creationId xmlns:p14="http://schemas.microsoft.com/office/powerpoint/2010/main" val="248511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00A04A-05A9-409A-B901-B5CBC0AC0FB5}" type="datetime1">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05F59A-94ED-4EDF-BFC6-CEAB3142B3DC}" type="slidenum">
              <a:rPr lang="en-US" smtClean="0"/>
              <a:t>‹#›</a:t>
            </a:fld>
            <a:endParaRPr lang="en-US"/>
          </a:p>
        </p:txBody>
      </p:sp>
    </p:spTree>
    <p:extLst>
      <p:ext uri="{BB962C8B-B14F-4D97-AF65-F5344CB8AC3E}">
        <p14:creationId xmlns:p14="http://schemas.microsoft.com/office/powerpoint/2010/main" val="83503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652312-7D60-4316-813C-4A8C35CEA75A}" type="datetime1">
              <a:rPr lang="en-US" smtClean="0"/>
              <a:t>2/26/2021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05F59A-94ED-4EDF-BFC6-CEAB3142B3DC}" type="slidenum">
              <a:rPr lang="en-US" smtClean="0"/>
              <a:t>‹#›</a:t>
            </a:fld>
            <a:endParaRPr lang="en-US"/>
          </a:p>
        </p:txBody>
      </p:sp>
    </p:spTree>
    <p:extLst>
      <p:ext uri="{BB962C8B-B14F-4D97-AF65-F5344CB8AC3E}">
        <p14:creationId xmlns:p14="http://schemas.microsoft.com/office/powerpoint/2010/main" val="1028812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B4B5AE-AC6D-4805-A0E1-289A8F953F9F}" type="datetime1">
              <a:rPr lang="en-US" smtClean="0"/>
              <a:t>2/26/2021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05F59A-94ED-4EDF-BFC6-CEAB3142B3DC}" type="slidenum">
              <a:rPr lang="en-US" smtClean="0"/>
              <a:t>‹#›</a:t>
            </a:fld>
            <a:endParaRPr lang="en-US"/>
          </a:p>
        </p:txBody>
      </p:sp>
    </p:spTree>
    <p:extLst>
      <p:ext uri="{BB962C8B-B14F-4D97-AF65-F5344CB8AC3E}">
        <p14:creationId xmlns:p14="http://schemas.microsoft.com/office/powerpoint/2010/main" val="1852063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E1CAC3-8E4F-4E9D-B02F-561D16EE2CF4}" type="datetime1">
              <a:rPr lang="en-US" smtClean="0"/>
              <a:t>2/26/2021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05F59A-94ED-4EDF-BFC6-CEAB3142B3DC}" type="slidenum">
              <a:rPr lang="en-US" smtClean="0"/>
              <a:t>‹#›</a:t>
            </a:fld>
            <a:endParaRPr lang="en-US"/>
          </a:p>
        </p:txBody>
      </p:sp>
    </p:spTree>
    <p:extLst>
      <p:ext uri="{BB962C8B-B14F-4D97-AF65-F5344CB8AC3E}">
        <p14:creationId xmlns:p14="http://schemas.microsoft.com/office/powerpoint/2010/main" val="69267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74A9AE-EF1E-42EA-BA26-1C4BB8E05935}" type="datetime1">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05F59A-94ED-4EDF-BFC6-CEAB3142B3DC}" type="slidenum">
              <a:rPr lang="en-US" smtClean="0"/>
              <a:t>‹#›</a:t>
            </a:fld>
            <a:endParaRPr lang="en-US"/>
          </a:p>
        </p:txBody>
      </p:sp>
    </p:spTree>
    <p:extLst>
      <p:ext uri="{BB962C8B-B14F-4D97-AF65-F5344CB8AC3E}">
        <p14:creationId xmlns:p14="http://schemas.microsoft.com/office/powerpoint/2010/main" val="1793001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D727F-82D1-4A95-A1B6-97D8977CF0F1}" type="datetime1">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05F59A-94ED-4EDF-BFC6-CEAB3142B3DC}" type="slidenum">
              <a:rPr lang="en-US" smtClean="0"/>
              <a:t>‹#›</a:t>
            </a:fld>
            <a:endParaRPr lang="en-US"/>
          </a:p>
        </p:txBody>
      </p:sp>
    </p:spTree>
    <p:extLst>
      <p:ext uri="{BB962C8B-B14F-4D97-AF65-F5344CB8AC3E}">
        <p14:creationId xmlns:p14="http://schemas.microsoft.com/office/powerpoint/2010/main" val="1085281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CD4C91-009E-402E-91C1-5EA2B4AB8C93}" type="datetime1">
              <a:rPr lang="en-US" smtClean="0"/>
              <a:t>2/26/2021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05F59A-94ED-4EDF-BFC6-CEAB3142B3DC}" type="slidenum">
              <a:rPr lang="en-US" smtClean="0"/>
              <a:t>‹#›</a:t>
            </a:fld>
            <a:endParaRPr lang="en-US"/>
          </a:p>
        </p:txBody>
      </p:sp>
    </p:spTree>
    <p:extLst>
      <p:ext uri="{BB962C8B-B14F-4D97-AF65-F5344CB8AC3E}">
        <p14:creationId xmlns:p14="http://schemas.microsoft.com/office/powerpoint/2010/main" val="1839620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p:txBody>
          <a:bodyPr/>
          <a:lstStyle/>
          <a:p>
            <a:fld id="{5A05F59A-94ED-4EDF-BFC6-CEAB3142B3DC}" type="slidenum">
              <a:rPr lang="en-US" smtClean="0"/>
              <a:t>1</a:t>
            </a:fld>
            <a:endParaRPr lang="en-US"/>
          </a:p>
        </p:txBody>
      </p:sp>
      <p:sp>
        <p:nvSpPr>
          <p:cNvPr id="7" name="Rectangle 6">
            <a:extLst>
              <a:ext uri="{FF2B5EF4-FFF2-40B4-BE49-F238E27FC236}">
                <a16:creationId xmlns:a16="http://schemas.microsoft.com/office/drawing/2014/main" id="{B7A5B8DA-ADC1-4BF2-8DE9-DFD5DF41BD68}"/>
              </a:ext>
            </a:extLst>
          </p:cNvPr>
          <p:cNvSpPr/>
          <p:nvPr/>
        </p:nvSpPr>
        <p:spPr>
          <a:xfrm>
            <a:off x="0" y="6305712"/>
            <a:ext cx="9144000" cy="5787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C873C57-FAD0-43B9-9449-39093E564681}"/>
              </a:ext>
            </a:extLst>
          </p:cNvPr>
          <p:cNvSpPr/>
          <p:nvPr/>
        </p:nvSpPr>
        <p:spPr>
          <a:xfrm>
            <a:off x="0" y="1024577"/>
            <a:ext cx="9144000" cy="5281136"/>
          </a:xfrm>
          <a:prstGeom prst="rect">
            <a:avLst/>
          </a:prstGeom>
          <a:solidFill>
            <a:srgbClr val="FBE5D6">
              <a:alpha val="47059"/>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350"/>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16" name="TextBox 15">
            <a:extLst>
              <a:ext uri="{FF2B5EF4-FFF2-40B4-BE49-F238E27FC236}">
                <a16:creationId xmlns:a16="http://schemas.microsoft.com/office/drawing/2014/main" id="{27D1E3DD-669B-4FA0-A352-DF2CD0AC062F}"/>
              </a:ext>
            </a:extLst>
          </p:cNvPr>
          <p:cNvSpPr txBox="1"/>
          <p:nvPr/>
        </p:nvSpPr>
        <p:spPr>
          <a:xfrm>
            <a:off x="365761" y="2001077"/>
            <a:ext cx="838067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Real-time Landmark Recognition for Tourism: Pilot Project for Lahore</a:t>
            </a:r>
          </a:p>
        </p:txBody>
      </p:sp>
      <p:cxnSp>
        <p:nvCxnSpPr>
          <p:cNvPr id="18" name="Straight Connector 17">
            <a:extLst>
              <a:ext uri="{FF2B5EF4-FFF2-40B4-BE49-F238E27FC236}">
                <a16:creationId xmlns:a16="http://schemas.microsoft.com/office/drawing/2014/main" id="{E821D104-E215-47E3-8014-C1C4E427FC16}"/>
              </a:ext>
            </a:extLst>
          </p:cNvPr>
          <p:cNvCxnSpPr>
            <a:cxnSpLocks/>
          </p:cNvCxnSpPr>
          <p:nvPr/>
        </p:nvCxnSpPr>
        <p:spPr>
          <a:xfrm>
            <a:off x="1239080" y="2849168"/>
            <a:ext cx="6539946" cy="0"/>
          </a:xfrm>
          <a:prstGeom prst="line">
            <a:avLst/>
          </a:prstGeom>
          <a:ln w="53975">
            <a:solidFill>
              <a:schemeClr val="accent4">
                <a:lumMod val="75000"/>
              </a:schemeClr>
            </a:solidFill>
          </a:ln>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9DCCE6E9-289C-4A9B-A08B-F62CC19BE303}"/>
              </a:ext>
            </a:extLst>
          </p:cNvPr>
          <p:cNvSpPr txBox="1"/>
          <p:nvPr/>
        </p:nvSpPr>
        <p:spPr>
          <a:xfrm>
            <a:off x="365760" y="3803378"/>
            <a:ext cx="838067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By Muhammad Hammad, Ali Sehran and Waleed Kamran</a:t>
            </a:r>
          </a:p>
        </p:txBody>
      </p:sp>
      <p:sp>
        <p:nvSpPr>
          <p:cNvPr id="23" name="TextBox 22">
            <a:extLst>
              <a:ext uri="{FF2B5EF4-FFF2-40B4-BE49-F238E27FC236}">
                <a16:creationId xmlns:a16="http://schemas.microsoft.com/office/drawing/2014/main" id="{BC580568-3B0C-424D-BFB0-B02A10650BDE}"/>
              </a:ext>
            </a:extLst>
          </p:cNvPr>
          <p:cNvSpPr txBox="1"/>
          <p:nvPr/>
        </p:nvSpPr>
        <p:spPr>
          <a:xfrm>
            <a:off x="351184" y="4690113"/>
            <a:ext cx="8395251"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Faculty of Information Technology(FOIT)</a:t>
            </a:r>
          </a:p>
          <a:p>
            <a:pPr algn="ctr"/>
            <a:r>
              <a:rPr lang="en-US" sz="2000" dirty="0">
                <a:latin typeface="Arial" panose="020B0604020202020204" pitchFamily="34" charset="0"/>
                <a:cs typeface="Arial" panose="020B0604020202020204" pitchFamily="34" charset="0"/>
              </a:rPr>
              <a:t>University of Central Punjab(UCP), Lahore</a:t>
            </a:r>
          </a:p>
        </p:txBody>
      </p:sp>
    </p:spTree>
    <p:extLst>
      <p:ext uri="{BB962C8B-B14F-4D97-AF65-F5344CB8AC3E}">
        <p14:creationId xmlns:p14="http://schemas.microsoft.com/office/powerpoint/2010/main" val="1270194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10</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2" y="1431235"/>
            <a:ext cx="7283077"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System Interaction with External Entities</a:t>
            </a:r>
          </a:p>
        </p:txBody>
      </p:sp>
      <p:sp>
        <p:nvSpPr>
          <p:cNvPr id="12" name="TextBox 11">
            <a:extLst>
              <a:ext uri="{FF2B5EF4-FFF2-40B4-BE49-F238E27FC236}">
                <a16:creationId xmlns:a16="http://schemas.microsoft.com/office/drawing/2014/main" id="{47104908-6ACB-4972-945E-BA42E4F1287A}"/>
              </a:ext>
            </a:extLst>
          </p:cNvPr>
          <p:cNvSpPr txBox="1"/>
          <p:nvPr/>
        </p:nvSpPr>
        <p:spPr>
          <a:xfrm>
            <a:off x="2289313" y="3241020"/>
            <a:ext cx="4578626" cy="369332"/>
          </a:xfrm>
          <a:prstGeom prst="rect">
            <a:avLst/>
          </a:prstGeom>
          <a:noFill/>
        </p:spPr>
        <p:txBody>
          <a:bodyPr wrap="square">
            <a:spAutoFit/>
          </a:bodyPr>
          <a:lstStyle/>
          <a:p>
            <a:endParaRPr lang="en-US" dirty="0"/>
          </a:p>
        </p:txBody>
      </p:sp>
      <p:sp>
        <p:nvSpPr>
          <p:cNvPr id="8" name="AutoShape 2">
            <a:extLst>
              <a:ext uri="{FF2B5EF4-FFF2-40B4-BE49-F238E27FC236}">
                <a16:creationId xmlns:a16="http://schemas.microsoft.com/office/drawing/2014/main" id="{857F4A31-970E-4D4D-86B4-843CCD6E533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84AC950E-DAD6-4B40-8F95-6873BC3B4E55}"/>
              </a:ext>
            </a:extLst>
          </p:cNvPr>
          <p:cNvSpPr>
            <a:spLocks noChangeAspect="1" noChangeArrowheads="1"/>
          </p:cNvSpPr>
          <p:nvPr/>
        </p:nvSpPr>
        <p:spPr bwMode="auto">
          <a:xfrm>
            <a:off x="4724400" y="44841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1199EC82-8CF4-4A67-93DE-7E7F560FECFC}"/>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7322" y="2069871"/>
            <a:ext cx="3029576" cy="4542742"/>
          </a:xfrm>
          <a:prstGeom prst="rect">
            <a:avLst/>
          </a:prstGeom>
          <a:noFill/>
          <a:ln>
            <a:noFill/>
          </a:ln>
        </p:spPr>
      </p:pic>
      <p:sp>
        <p:nvSpPr>
          <p:cNvPr id="3" name="TextBox 2">
            <a:extLst>
              <a:ext uri="{FF2B5EF4-FFF2-40B4-BE49-F238E27FC236}">
                <a16:creationId xmlns:a16="http://schemas.microsoft.com/office/drawing/2014/main" id="{6C216208-7AB3-42D3-A2FB-A6BFDB720EBB}"/>
              </a:ext>
            </a:extLst>
          </p:cNvPr>
          <p:cNvSpPr txBox="1"/>
          <p:nvPr/>
        </p:nvSpPr>
        <p:spPr>
          <a:xfrm>
            <a:off x="3206824" y="1976825"/>
            <a:ext cx="1770571" cy="230832"/>
          </a:xfrm>
          <a:prstGeom prst="rect">
            <a:avLst/>
          </a:prstGeom>
          <a:noFill/>
        </p:spPr>
        <p:txBody>
          <a:bodyPr wrap="square" rtlCol="0">
            <a:spAutoFit/>
          </a:bodyPr>
          <a:lstStyle/>
          <a:p>
            <a:r>
              <a:rPr lang="en-US" sz="900" dirty="0">
                <a:solidFill>
                  <a:srgbClr val="7C7B7A"/>
                </a:solidFill>
              </a:rPr>
              <a:t>Tourist in Real-time Environment </a:t>
            </a:r>
          </a:p>
        </p:txBody>
      </p:sp>
    </p:spTree>
    <p:extLst>
      <p:ext uri="{BB962C8B-B14F-4D97-AF65-F5344CB8AC3E}">
        <p14:creationId xmlns:p14="http://schemas.microsoft.com/office/powerpoint/2010/main" val="37927266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100</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Future Directions for Phase-3 </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440120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Optimizing the model</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Catering to the issue of variation in light</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Dataset maybe increased by turning daylight pictures to night to enhance the results for evening/night time landmarks recognition in obvious scenarios</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Completion of Research Paper</a:t>
            </a:r>
          </a:p>
        </p:txBody>
      </p:sp>
    </p:spTree>
    <p:extLst>
      <p:ext uri="{BB962C8B-B14F-4D97-AF65-F5344CB8AC3E}">
        <p14:creationId xmlns:p14="http://schemas.microsoft.com/office/powerpoint/2010/main" val="13800801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101</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17443" y="3167390"/>
            <a:ext cx="8309114"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778909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11</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Proposed System’s Workflow</a:t>
            </a:r>
          </a:p>
        </p:txBody>
      </p:sp>
      <p:pic>
        <p:nvPicPr>
          <p:cNvPr id="10" name="Picture 9">
            <a:extLst>
              <a:ext uri="{FF2B5EF4-FFF2-40B4-BE49-F238E27FC236}">
                <a16:creationId xmlns:a16="http://schemas.microsoft.com/office/drawing/2014/main" id="{43CFABA4-060B-4EF9-87C0-38E0EAEDB000}"/>
              </a:ext>
            </a:extLst>
          </p:cNvPr>
          <p:cNvPicPr/>
          <p:nvPr/>
        </p:nvPicPr>
        <p:blipFill rotWithShape="1">
          <a:blip r:embed="rId3">
            <a:extLst>
              <a:ext uri="{28A0092B-C50C-407E-A947-70E740481C1C}">
                <a14:useLocalDpi xmlns:a14="http://schemas.microsoft.com/office/drawing/2010/main" val="0"/>
              </a:ext>
            </a:extLst>
          </a:blip>
          <a:srcRect l="2933" t="8869" r="2933" b="11066"/>
          <a:stretch/>
        </p:blipFill>
        <p:spPr bwMode="auto">
          <a:xfrm>
            <a:off x="-1" y="2188834"/>
            <a:ext cx="9144001" cy="378221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1854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12</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Project Understanding</a:t>
            </a:r>
          </a:p>
        </p:txBody>
      </p:sp>
      <p:sp>
        <p:nvSpPr>
          <p:cNvPr id="11" name="TextBox 10">
            <a:extLst>
              <a:ext uri="{FF2B5EF4-FFF2-40B4-BE49-F238E27FC236}">
                <a16:creationId xmlns:a16="http://schemas.microsoft.com/office/drawing/2014/main" id="{31789630-F226-40F9-8B67-17BACF534BD2}"/>
              </a:ext>
            </a:extLst>
          </p:cNvPr>
          <p:cNvSpPr txBox="1"/>
          <p:nvPr/>
        </p:nvSpPr>
        <p:spPr>
          <a:xfrm>
            <a:off x="450573" y="2288092"/>
            <a:ext cx="8189844" cy="381642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800" dirty="0">
                <a:latin typeface="Arial" panose="020B0604020202020204" pitchFamily="34" charset="0"/>
                <a:cs typeface="Arial" panose="020B0604020202020204" pitchFamily="34" charset="0"/>
              </a:rPr>
              <a:t>Features</a:t>
            </a:r>
          </a:p>
          <a:p>
            <a:pPr marL="800100" lvl="1" indent="-342900" algn="just">
              <a:lnSpc>
                <a:spcPct val="150000"/>
              </a:lnSpc>
              <a:buFont typeface="Wingdings" panose="05000000000000000000" pitchFamily="2" charset="2"/>
              <a:buChar char="Ø"/>
            </a:pPr>
            <a:r>
              <a:rPr lang="en-US" sz="2400" i="0" dirty="0">
                <a:effectLst/>
                <a:latin typeface="Arial" panose="020B0604020202020204" pitchFamily="34" charset="0"/>
                <a:ea typeface="Times New Roman" panose="02020603050405020304" pitchFamily="18" charset="0"/>
                <a:cs typeface="Arial" panose="020B0604020202020204" pitchFamily="34" charset="0"/>
              </a:rPr>
              <a:t>User scan </a:t>
            </a:r>
            <a:r>
              <a:rPr lang="en-US" sz="2400" dirty="0">
                <a:latin typeface="Arial" panose="020B0604020202020204" pitchFamily="34" charset="0"/>
                <a:ea typeface="Times New Roman" panose="02020603050405020304" pitchFamily="18" charset="0"/>
                <a:cs typeface="Arial" panose="020B0604020202020204" pitchFamily="34" charset="0"/>
              </a:rPr>
              <a:t>l</a:t>
            </a:r>
            <a:r>
              <a:rPr lang="en-US" sz="2400" i="0" dirty="0">
                <a:effectLst/>
                <a:latin typeface="Arial" panose="020B0604020202020204" pitchFamily="34" charset="0"/>
                <a:ea typeface="Times New Roman" panose="02020603050405020304" pitchFamily="18" charset="0"/>
                <a:cs typeface="Arial" panose="020B0604020202020204" pitchFamily="34" charset="0"/>
              </a:rPr>
              <a:t>andmark:</a:t>
            </a:r>
            <a:endParaRPr lang="en-US" sz="2400" i="1" dirty="0">
              <a:effectLst/>
              <a:latin typeface="Arial" panose="020B0604020202020204" pitchFamily="34" charset="0"/>
              <a:ea typeface="Times New Roman" panose="02020603050405020304" pitchFamily="18" charset="0"/>
              <a:cs typeface="Arial" panose="020B0604020202020204" pitchFamily="34" charset="0"/>
            </a:endParaRPr>
          </a:p>
          <a:p>
            <a:pPr marL="1257300" lvl="2" indent="-342900" algn="just">
              <a:buFont typeface="Wingdings" panose="05000000000000000000" pitchFamily="2" charset="2"/>
              <a:buChar char="Ø"/>
            </a:pPr>
            <a:r>
              <a:rPr lang="en-US" sz="2200" i="0" dirty="0">
                <a:effectLst/>
                <a:latin typeface="Arial" panose="020B0604020202020204" pitchFamily="34" charset="0"/>
                <a:ea typeface="Times New Roman" panose="02020603050405020304" pitchFamily="18" charset="0"/>
                <a:cs typeface="Arial" panose="020B0604020202020204" pitchFamily="34" charset="0"/>
              </a:rPr>
              <a:t>Process the device camera towards landmark</a:t>
            </a:r>
            <a:endParaRPr lang="en-US" sz="2200" i="1" dirty="0">
              <a:effectLst/>
              <a:latin typeface="Arial" panose="020B0604020202020204" pitchFamily="34" charset="0"/>
              <a:ea typeface="Times New Roman" panose="02020603050405020304" pitchFamily="18" charset="0"/>
              <a:cs typeface="Arial" panose="020B0604020202020204" pitchFamily="34" charset="0"/>
            </a:endParaRPr>
          </a:p>
          <a:p>
            <a:pPr marL="1257300" lvl="2" indent="-342900" algn="just">
              <a:buFont typeface="Wingdings" panose="05000000000000000000" pitchFamily="2" charset="2"/>
              <a:buChar char="Ø"/>
            </a:pPr>
            <a:r>
              <a:rPr lang="en-US" sz="2200" i="0" dirty="0">
                <a:effectLst/>
                <a:latin typeface="Arial" panose="020B0604020202020204" pitchFamily="34" charset="0"/>
                <a:ea typeface="Times New Roman" panose="02020603050405020304" pitchFamily="18" charset="0"/>
                <a:cs typeface="Arial" panose="020B0604020202020204" pitchFamily="34" charset="0"/>
              </a:rPr>
              <a:t>On behalf of deviation, system will extract a frame</a:t>
            </a:r>
          </a:p>
          <a:p>
            <a:pPr lvl="2" algn="just"/>
            <a:endParaRPr lang="en-US" sz="2400" i="1"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a:buFont typeface="Wingdings" panose="05000000000000000000" pitchFamily="2" charset="2"/>
              <a:buChar char="Ø"/>
            </a:pPr>
            <a:r>
              <a:rPr lang="en-US" sz="2400" dirty="0">
                <a:latin typeface="Arial" panose="020B0604020202020204" pitchFamily="34" charset="0"/>
                <a:ea typeface="Times New Roman" panose="02020603050405020304" pitchFamily="18" charset="0"/>
                <a:cs typeface="Arial" panose="020B0604020202020204" pitchFamily="34" charset="0"/>
              </a:rPr>
              <a:t>System s</a:t>
            </a:r>
            <a:r>
              <a:rPr lang="en-US" sz="2400" i="0" dirty="0">
                <a:effectLst/>
                <a:latin typeface="Arial" panose="020B0604020202020204" pitchFamily="34" charset="0"/>
                <a:ea typeface="Times New Roman" panose="02020603050405020304" pitchFamily="18" charset="0"/>
                <a:cs typeface="Arial" panose="020B0604020202020204" pitchFamily="34" charset="0"/>
              </a:rPr>
              <a:t>end </a:t>
            </a:r>
            <a:r>
              <a:rPr lang="en-US" sz="2400" dirty="0">
                <a:latin typeface="Arial" panose="020B0604020202020204" pitchFamily="34" charset="0"/>
                <a:ea typeface="Times New Roman" panose="02020603050405020304" pitchFamily="18" charset="0"/>
                <a:cs typeface="Arial" panose="020B0604020202020204" pitchFamily="34" charset="0"/>
              </a:rPr>
              <a:t>extracted f</a:t>
            </a:r>
            <a:r>
              <a:rPr lang="en-US" sz="2400" i="0" dirty="0">
                <a:effectLst/>
                <a:latin typeface="Arial" panose="020B0604020202020204" pitchFamily="34" charset="0"/>
                <a:ea typeface="Times New Roman" panose="02020603050405020304" pitchFamily="18" charset="0"/>
                <a:cs typeface="Arial" panose="020B0604020202020204" pitchFamily="34" charset="0"/>
              </a:rPr>
              <a:t>rame to model to predict the landmark</a:t>
            </a:r>
            <a:endParaRPr lang="en-US" sz="2400" i="1"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a:buFont typeface="Wingdings" panose="05000000000000000000" pitchFamily="2" charset="2"/>
              <a:buChar char="Ø"/>
            </a:pPr>
            <a:r>
              <a:rPr lang="en-US" sz="2400" i="0" dirty="0">
                <a:effectLst/>
                <a:latin typeface="Arial" panose="020B0604020202020204" pitchFamily="34" charset="0"/>
                <a:ea typeface="Times New Roman" panose="02020603050405020304" pitchFamily="18" charset="0"/>
                <a:cs typeface="Arial" panose="020B0604020202020204" pitchFamily="34" charset="0"/>
              </a:rPr>
              <a:t>User is displayed the prediction at the bottom of the screen </a:t>
            </a:r>
          </a:p>
        </p:txBody>
      </p:sp>
    </p:spTree>
    <p:extLst>
      <p:ext uri="{BB962C8B-B14F-4D97-AF65-F5344CB8AC3E}">
        <p14:creationId xmlns:p14="http://schemas.microsoft.com/office/powerpoint/2010/main" val="4052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13</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Project Understanding</a:t>
            </a:r>
          </a:p>
        </p:txBody>
      </p:sp>
      <p:sp>
        <p:nvSpPr>
          <p:cNvPr id="11" name="TextBox 10">
            <a:extLst>
              <a:ext uri="{FF2B5EF4-FFF2-40B4-BE49-F238E27FC236}">
                <a16:creationId xmlns:a16="http://schemas.microsoft.com/office/drawing/2014/main" id="{31789630-F226-40F9-8B67-17BACF534BD2}"/>
              </a:ext>
            </a:extLst>
          </p:cNvPr>
          <p:cNvSpPr txBox="1"/>
          <p:nvPr/>
        </p:nvSpPr>
        <p:spPr>
          <a:xfrm>
            <a:off x="450573" y="2288092"/>
            <a:ext cx="8189844" cy="2886175"/>
          </a:xfrm>
          <a:prstGeom prst="rect">
            <a:avLst/>
          </a:prstGeom>
          <a:noFill/>
        </p:spPr>
        <p:txBody>
          <a:bodyPr wrap="square" lIns="91440" tIns="45720" rIns="91440" bIns="45720" rtlCol="0" anchor="t">
            <a:spAutoFit/>
          </a:bodyPr>
          <a:lstStyle/>
          <a:p>
            <a:pPr marL="342900" indent="-342900" algn="just">
              <a:lnSpc>
                <a:spcPct val="150000"/>
              </a:lnSpc>
              <a:buFont typeface="Wingdings" panose="05000000000000000000" pitchFamily="2" charset="2"/>
              <a:buChar char="Ø"/>
            </a:pPr>
            <a:r>
              <a:rPr lang="en-US" sz="2800" dirty="0">
                <a:latin typeface="Arial" panose="020B0604020202020204" pitchFamily="34" charset="0"/>
                <a:ea typeface="Times New Roman" panose="02020603050405020304" pitchFamily="18" charset="0"/>
                <a:cs typeface="Arial" panose="020B0604020202020204" pitchFamily="34" charset="0"/>
              </a:rPr>
              <a:t>Software Quality Attributes to be achieved:</a:t>
            </a:r>
          </a:p>
          <a:p>
            <a:pPr marL="800100" lvl="1" indent="-342900" algn="just">
              <a:lnSpc>
                <a:spcPct val="150000"/>
              </a:lnSpc>
              <a:buFont typeface="Wingdings" panose="05000000000000000000" pitchFamily="2" charset="2"/>
              <a:buChar char="Ø"/>
            </a:pPr>
            <a:r>
              <a:rPr lang="en-US" sz="2400" i="1" dirty="0">
                <a:effectLst/>
                <a:latin typeface="Arial" panose="020B0604020202020204" pitchFamily="34" charset="0"/>
                <a:ea typeface="Times New Roman" panose="02020603050405020304" pitchFamily="18" charset="0"/>
                <a:cs typeface="Arial" panose="020B0604020202020204" pitchFamily="34" charset="0"/>
              </a:rPr>
              <a:t>Robu</a:t>
            </a:r>
            <a:r>
              <a:rPr lang="en-US" sz="2400" i="1" dirty="0">
                <a:latin typeface="Arial" panose="020B0604020202020204" pitchFamily="34" charset="0"/>
                <a:ea typeface="Times New Roman" panose="02020603050405020304" pitchFamily="18" charset="0"/>
                <a:cs typeface="Arial" panose="020B0604020202020204" pitchFamily="34" charset="0"/>
              </a:rPr>
              <a:t>stness</a:t>
            </a:r>
          </a:p>
          <a:p>
            <a:pPr marL="800100" lvl="1" indent="-342900" algn="just">
              <a:lnSpc>
                <a:spcPct val="150000"/>
              </a:lnSpc>
              <a:buFont typeface="Wingdings" panose="05000000000000000000" pitchFamily="2" charset="2"/>
              <a:buChar char="Ø"/>
            </a:pPr>
            <a:r>
              <a:rPr lang="en-US" sz="2400" i="1" dirty="0">
                <a:effectLst/>
                <a:latin typeface="Arial"/>
                <a:ea typeface="Times New Roman" panose="02020603050405020304" pitchFamily="18" charset="0"/>
                <a:cs typeface="Arial"/>
              </a:rPr>
              <a:t>Usability</a:t>
            </a:r>
          </a:p>
          <a:p>
            <a:pPr marL="800100" lvl="1" indent="-342900" algn="just">
              <a:lnSpc>
                <a:spcPct val="150000"/>
              </a:lnSpc>
              <a:buFont typeface="Wingdings" panose="05000000000000000000" pitchFamily="2" charset="2"/>
              <a:buChar char="Ø"/>
            </a:pPr>
            <a:r>
              <a:rPr lang="en-US" sz="2400" i="1" dirty="0">
                <a:effectLst/>
                <a:latin typeface="Arial" panose="020B0604020202020204" pitchFamily="34" charset="0"/>
                <a:ea typeface="Times New Roman" panose="02020603050405020304" pitchFamily="18" charset="0"/>
                <a:cs typeface="Arial" panose="020B0604020202020204" pitchFamily="34" charset="0"/>
              </a:rPr>
              <a:t>Reliability</a:t>
            </a:r>
          </a:p>
          <a:p>
            <a:pPr marL="800100" lvl="1" indent="-342900" algn="just">
              <a:lnSpc>
                <a:spcPct val="150000"/>
              </a:lnSpc>
              <a:buFont typeface="Wingdings" panose="05000000000000000000" pitchFamily="2" charset="2"/>
              <a:buChar char="Ø"/>
            </a:pPr>
            <a:r>
              <a:rPr lang="en-US" sz="2400" i="1" dirty="0">
                <a:latin typeface="Arial" panose="020B0604020202020204" pitchFamily="34" charset="0"/>
                <a:cs typeface="Arial" panose="020B0604020202020204" pitchFamily="34" charset="0"/>
              </a:rPr>
              <a:t>Efficiency</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0233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14</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Project Understanding</a:t>
            </a:r>
          </a:p>
        </p:txBody>
      </p:sp>
      <p:sp>
        <p:nvSpPr>
          <p:cNvPr id="11" name="TextBox 10">
            <a:extLst>
              <a:ext uri="{FF2B5EF4-FFF2-40B4-BE49-F238E27FC236}">
                <a16:creationId xmlns:a16="http://schemas.microsoft.com/office/drawing/2014/main" id="{31789630-F226-40F9-8B67-17BACF534BD2}"/>
              </a:ext>
            </a:extLst>
          </p:cNvPr>
          <p:cNvSpPr txBox="1"/>
          <p:nvPr/>
        </p:nvSpPr>
        <p:spPr>
          <a:xfrm>
            <a:off x="450573" y="2288092"/>
            <a:ext cx="8189844" cy="2812629"/>
          </a:xfrm>
          <a:prstGeom prst="rect">
            <a:avLst/>
          </a:prstGeom>
          <a:noFill/>
        </p:spPr>
        <p:txBody>
          <a:bodyPr wrap="square" lIns="91440" tIns="45720" rIns="91440" bIns="45720" rtlCol="0" anchor="t">
            <a:spAutoFit/>
          </a:bodyPr>
          <a:lstStyle/>
          <a:p>
            <a:pPr marL="342900" indent="-342900" algn="just">
              <a:lnSpc>
                <a:spcPct val="150000"/>
              </a:lnSpc>
              <a:buFont typeface="Wingdings" panose="05000000000000000000" pitchFamily="2" charset="2"/>
              <a:buChar char="Ø"/>
            </a:pPr>
            <a:r>
              <a:rPr lang="en-US" sz="2000" dirty="0">
                <a:latin typeface="Arial"/>
                <a:ea typeface="Times New Roman" panose="02020603050405020304" pitchFamily="18" charset="0"/>
                <a:cs typeface="Arial"/>
              </a:rPr>
              <a:t>Use Cases:</a:t>
            </a:r>
          </a:p>
          <a:p>
            <a:pPr marL="800100" lvl="1" indent="-342900" algn="just">
              <a:lnSpc>
                <a:spcPct val="150000"/>
              </a:lnSpc>
              <a:buFont typeface="Wingdings" panose="05000000000000000000" pitchFamily="2" charset="2"/>
              <a:buChar char="Ø"/>
            </a:pPr>
            <a:r>
              <a:rPr lang="en-US" sz="2000" dirty="0">
                <a:latin typeface="Arial"/>
                <a:ea typeface="Times New Roman" panose="02020603050405020304" pitchFamily="18" charset="0"/>
                <a:cs typeface="Arial"/>
              </a:rPr>
              <a:t>UC-1: Point Camera</a:t>
            </a:r>
          </a:p>
          <a:p>
            <a:pPr marL="800100" lvl="1" indent="-342900" algn="just">
              <a:lnSpc>
                <a:spcPct val="150000"/>
              </a:lnSpc>
              <a:buFont typeface="Wingdings" panose="05000000000000000000" pitchFamily="2" charset="2"/>
              <a:buChar char="Ø"/>
            </a:pPr>
            <a:r>
              <a:rPr lang="en-US" sz="2000" dirty="0">
                <a:latin typeface="Arial"/>
                <a:ea typeface="Times New Roman" panose="02020603050405020304" pitchFamily="18" charset="0"/>
                <a:cs typeface="Arial"/>
              </a:rPr>
              <a:t>UC-2: Process Camera</a:t>
            </a:r>
          </a:p>
          <a:p>
            <a:pPr marL="800100" lvl="1" indent="-342900" algn="just">
              <a:lnSpc>
                <a:spcPct val="150000"/>
              </a:lnSpc>
              <a:buFont typeface="Wingdings" panose="05000000000000000000" pitchFamily="2" charset="2"/>
              <a:buChar char="Ø"/>
            </a:pPr>
            <a:r>
              <a:rPr lang="en-US" sz="2000" dirty="0">
                <a:latin typeface="Arial"/>
                <a:ea typeface="Times New Roman" panose="02020603050405020304" pitchFamily="18" charset="0"/>
                <a:cs typeface="Arial"/>
              </a:rPr>
              <a:t>UC-3: Extract Frame</a:t>
            </a:r>
            <a:endParaRPr lang="en-US" sz="2000" dirty="0">
              <a:latin typeface="Calibri" panose="020F0502020204030204"/>
              <a:ea typeface="Times New Roman" panose="02020603050405020304" pitchFamily="18" charset="0"/>
              <a:cs typeface="Calibri" panose="020F0502020204030204"/>
            </a:endParaRPr>
          </a:p>
          <a:p>
            <a:pPr marL="800100" lvl="1" indent="-342900" algn="just">
              <a:lnSpc>
                <a:spcPct val="150000"/>
              </a:lnSpc>
              <a:buFont typeface="Wingdings" panose="05000000000000000000" pitchFamily="2" charset="2"/>
              <a:buChar char="Ø"/>
            </a:pPr>
            <a:r>
              <a:rPr lang="en-US" sz="2000" dirty="0">
                <a:latin typeface="Arial"/>
                <a:ea typeface="Times New Roman" panose="02020603050405020304" pitchFamily="18" charset="0"/>
                <a:cs typeface="Arial"/>
              </a:rPr>
              <a:t>UC-4: Predict Landmark</a:t>
            </a:r>
            <a:endParaRPr lang="en-US" sz="2000" dirty="0">
              <a:ea typeface="+mn-lt"/>
              <a:cs typeface="+mn-lt"/>
            </a:endParaRPr>
          </a:p>
          <a:p>
            <a:pPr marL="800100" lvl="1" indent="-342900" algn="just">
              <a:lnSpc>
                <a:spcPct val="150000"/>
              </a:lnSpc>
              <a:buFont typeface="Wingdings" panose="05000000000000000000" pitchFamily="2" charset="2"/>
              <a:buChar char="Ø"/>
            </a:pPr>
            <a:r>
              <a:rPr lang="en-US" sz="2000" dirty="0">
                <a:latin typeface="Arial"/>
                <a:ea typeface="Times New Roman" panose="02020603050405020304" pitchFamily="18" charset="0"/>
                <a:cs typeface="Arial"/>
              </a:rPr>
              <a:t>UC-5:</a:t>
            </a:r>
            <a:r>
              <a:rPr lang="en-US" sz="2000" dirty="0">
                <a:latin typeface="Arial"/>
                <a:ea typeface="+mn-lt"/>
                <a:cs typeface="Arial"/>
              </a:rPr>
              <a:t> </a:t>
            </a:r>
            <a:r>
              <a:rPr lang="en-US" sz="2000" dirty="0">
                <a:latin typeface="Arial"/>
                <a:ea typeface="+mn-lt"/>
                <a:cs typeface="+mn-lt"/>
              </a:rPr>
              <a:t>View Predicted Landmark</a:t>
            </a:r>
            <a:r>
              <a:rPr lang="en-US" sz="2000" dirty="0">
                <a:latin typeface="Arial"/>
                <a:ea typeface="Times New Roman" panose="02020603050405020304" pitchFamily="18" charset="0"/>
                <a:cs typeface="Arial"/>
              </a:rPr>
              <a:t> </a:t>
            </a:r>
          </a:p>
        </p:txBody>
      </p:sp>
      <p:pic>
        <p:nvPicPr>
          <p:cNvPr id="3" name="Picture 2" descr="Diagram&#10;&#10;Description automatically generated">
            <a:extLst>
              <a:ext uri="{FF2B5EF4-FFF2-40B4-BE49-F238E27FC236}">
                <a16:creationId xmlns:a16="http://schemas.microsoft.com/office/drawing/2014/main" id="{07C7A541-9256-401A-8BDB-F4FDD1A9F7D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0540" y="1692728"/>
            <a:ext cx="5039365" cy="3479393"/>
          </a:xfrm>
          <a:prstGeom prst="rect">
            <a:avLst/>
          </a:prstGeom>
          <a:noFill/>
          <a:ln>
            <a:noFill/>
          </a:ln>
        </p:spPr>
      </p:pic>
    </p:spTree>
    <p:extLst>
      <p:ext uri="{BB962C8B-B14F-4D97-AF65-F5344CB8AC3E}">
        <p14:creationId xmlns:p14="http://schemas.microsoft.com/office/powerpoint/2010/main" val="1146634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15</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Project Understanding</a:t>
            </a:r>
          </a:p>
        </p:txBody>
      </p:sp>
      <p:sp>
        <p:nvSpPr>
          <p:cNvPr id="11" name="TextBox 10">
            <a:extLst>
              <a:ext uri="{FF2B5EF4-FFF2-40B4-BE49-F238E27FC236}">
                <a16:creationId xmlns:a16="http://schemas.microsoft.com/office/drawing/2014/main" id="{31789630-F226-40F9-8B67-17BACF534BD2}"/>
              </a:ext>
            </a:extLst>
          </p:cNvPr>
          <p:cNvSpPr txBox="1"/>
          <p:nvPr/>
        </p:nvSpPr>
        <p:spPr>
          <a:xfrm>
            <a:off x="450573" y="2129068"/>
            <a:ext cx="8189844" cy="1778179"/>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800" dirty="0">
                <a:latin typeface="Arial" panose="020B0604020202020204" pitchFamily="34" charset="0"/>
                <a:ea typeface="Times New Roman" panose="02020603050405020304" pitchFamily="18" charset="0"/>
                <a:cs typeface="Arial" panose="020B0604020202020204" pitchFamily="34" charset="0"/>
              </a:rPr>
              <a:t>Scenarios</a:t>
            </a:r>
          </a:p>
          <a:p>
            <a:pPr marL="800100" lvl="1" indent="-342900" algn="just">
              <a:lnSpc>
                <a:spcPct val="150000"/>
              </a:lnSpc>
              <a:buFont typeface="Wingdings" panose="05000000000000000000" pitchFamily="2" charset="2"/>
              <a:buChar char="Ø"/>
            </a:pPr>
            <a:r>
              <a:rPr lang="en-US" sz="2400" dirty="0">
                <a:latin typeface="Arial" panose="020B0604020202020204" pitchFamily="34" charset="0"/>
                <a:ea typeface="Times New Roman" panose="02020603050405020304" pitchFamily="18" charset="0"/>
                <a:cs typeface="Arial" panose="020B0604020202020204" pitchFamily="34" charset="0"/>
              </a:rPr>
              <a:t>Some scenarios of the system are stated in the next slides</a:t>
            </a:r>
          </a:p>
        </p:txBody>
      </p:sp>
    </p:spTree>
    <p:extLst>
      <p:ext uri="{BB962C8B-B14F-4D97-AF65-F5344CB8AC3E}">
        <p14:creationId xmlns:p14="http://schemas.microsoft.com/office/powerpoint/2010/main" val="151267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16</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Project Understanding</a:t>
            </a:r>
          </a:p>
        </p:txBody>
      </p:sp>
      <p:sp>
        <p:nvSpPr>
          <p:cNvPr id="11" name="TextBox 10">
            <a:extLst>
              <a:ext uri="{FF2B5EF4-FFF2-40B4-BE49-F238E27FC236}">
                <a16:creationId xmlns:a16="http://schemas.microsoft.com/office/drawing/2014/main" id="{31789630-F226-40F9-8B67-17BACF534BD2}"/>
              </a:ext>
            </a:extLst>
          </p:cNvPr>
          <p:cNvSpPr txBox="1"/>
          <p:nvPr/>
        </p:nvSpPr>
        <p:spPr>
          <a:xfrm>
            <a:off x="450573" y="1890529"/>
            <a:ext cx="8189844" cy="400564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a:latin typeface="Arial" panose="020B0604020202020204" pitchFamily="34" charset="0"/>
                <a:ea typeface="Times New Roman" panose="02020603050405020304" pitchFamily="18" charset="0"/>
                <a:cs typeface="Arial" panose="020B0604020202020204" pitchFamily="34" charset="0"/>
              </a:rPr>
              <a:t>Scenarios:</a:t>
            </a:r>
          </a:p>
          <a:p>
            <a:pPr marL="800100" lvl="1" indent="-342900" algn="just">
              <a:lnSpc>
                <a:spcPct val="150000"/>
              </a:lnSpc>
              <a:buFont typeface="Wingdings" panose="05000000000000000000" pitchFamily="2" charset="2"/>
              <a:buChar char="Ø"/>
            </a:pPr>
            <a:r>
              <a:rPr lang="en-US" sz="2400" dirty="0">
                <a:latin typeface="Arial" panose="020B0604020202020204" pitchFamily="34" charset="0"/>
                <a:ea typeface="Times New Roman" panose="02020603050405020304" pitchFamily="18" charset="0"/>
                <a:cs typeface="Arial" panose="020B0604020202020204" pitchFamily="34" charset="0"/>
              </a:rPr>
              <a:t>S-1: </a:t>
            </a:r>
            <a:r>
              <a:rPr lang="en-US" sz="2000" dirty="0">
                <a:effectLst/>
                <a:latin typeface="Arial" panose="020B0604020202020204" pitchFamily="34" charset="0"/>
                <a:ea typeface="Times New Roman" panose="02020603050405020304" pitchFamily="18" charset="0"/>
                <a:cs typeface="Arial" panose="020B0604020202020204" pitchFamily="34" charset="0"/>
              </a:rPr>
              <a:t>Tourist points the camera towards a landmark in a real-time environment. The system processes the camera and extracts the frame to predict the landmark using the deep learning model.</a:t>
            </a:r>
          </a:p>
          <a:p>
            <a:pPr marL="800100" lvl="1" indent="-342900" algn="just">
              <a:lnSpc>
                <a:spcPct val="150000"/>
              </a:lnSpc>
              <a:buFont typeface="Wingdings" panose="05000000000000000000" pitchFamily="2" charset="2"/>
              <a:buChar char="Ø"/>
            </a:pPr>
            <a:r>
              <a:rPr lang="en-US" sz="2400" dirty="0">
                <a:latin typeface="Arial" panose="020B0604020202020204" pitchFamily="34" charset="0"/>
                <a:ea typeface="Times New Roman" panose="02020603050405020304" pitchFamily="18" charset="0"/>
                <a:cs typeface="Arial" panose="020B0604020202020204" pitchFamily="34" charset="0"/>
              </a:rPr>
              <a:t>Alternate S-1:</a:t>
            </a:r>
            <a:r>
              <a:rPr lang="en-US" sz="2000" dirty="0">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Tourist is point camera towards a landmark in a real-time environment with no connectivity. The system will alert the user to connect to the internet via a dialog box.</a:t>
            </a:r>
            <a:endParaRPr lang="en-US" sz="20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817927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17</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Project Understanding</a:t>
            </a:r>
          </a:p>
        </p:txBody>
      </p:sp>
      <p:sp>
        <p:nvSpPr>
          <p:cNvPr id="11" name="TextBox 10">
            <a:extLst>
              <a:ext uri="{FF2B5EF4-FFF2-40B4-BE49-F238E27FC236}">
                <a16:creationId xmlns:a16="http://schemas.microsoft.com/office/drawing/2014/main" id="{31789630-F226-40F9-8B67-17BACF534BD2}"/>
              </a:ext>
            </a:extLst>
          </p:cNvPr>
          <p:cNvSpPr txBox="1"/>
          <p:nvPr/>
        </p:nvSpPr>
        <p:spPr>
          <a:xfrm>
            <a:off x="450573" y="1890529"/>
            <a:ext cx="8189844" cy="400564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a:latin typeface="Arial" panose="020B0604020202020204" pitchFamily="34" charset="0"/>
                <a:ea typeface="Times New Roman" panose="02020603050405020304" pitchFamily="18" charset="0"/>
                <a:cs typeface="Arial" panose="020B0604020202020204" pitchFamily="34" charset="0"/>
              </a:rPr>
              <a:t>Scenarios:</a:t>
            </a:r>
          </a:p>
          <a:p>
            <a:pPr marL="800100" lvl="1" indent="-342900" algn="just">
              <a:lnSpc>
                <a:spcPct val="150000"/>
              </a:lnSpc>
              <a:buFont typeface="Wingdings" panose="05000000000000000000" pitchFamily="2" charset="2"/>
              <a:buChar char="Ø"/>
            </a:pPr>
            <a:r>
              <a:rPr lang="en-US" sz="2400" dirty="0">
                <a:latin typeface="Arial" panose="020B0604020202020204" pitchFamily="34" charset="0"/>
                <a:ea typeface="Times New Roman" panose="02020603050405020304" pitchFamily="18" charset="0"/>
                <a:cs typeface="Arial" panose="020B0604020202020204" pitchFamily="34" charset="0"/>
              </a:rPr>
              <a:t>S-2: </a:t>
            </a:r>
            <a:r>
              <a:rPr lang="en-US" sz="2000" dirty="0">
                <a:effectLst/>
                <a:latin typeface="Arial" panose="020B0604020202020204" pitchFamily="34" charset="0"/>
                <a:ea typeface="Times New Roman" panose="02020603050405020304" pitchFamily="18" charset="0"/>
                <a:cs typeface="Arial" panose="020B0604020202020204" pitchFamily="34" charset="0"/>
              </a:rPr>
              <a:t>The model predicts the given frame by the tourist. The system presents the predicted landmark name, some description via text or speed assistant.</a:t>
            </a:r>
          </a:p>
          <a:p>
            <a:pPr marL="800100" lvl="1" indent="-342900" algn="just">
              <a:lnSpc>
                <a:spcPct val="150000"/>
              </a:lnSpc>
              <a:buFont typeface="Wingdings" panose="05000000000000000000" pitchFamily="2" charset="2"/>
              <a:buChar char="Ø"/>
            </a:pPr>
            <a:r>
              <a:rPr lang="en-US" sz="2400" dirty="0">
                <a:latin typeface="Arial" panose="020B0604020202020204" pitchFamily="34" charset="0"/>
                <a:ea typeface="Times New Roman" panose="02020603050405020304" pitchFamily="18" charset="0"/>
                <a:cs typeface="Arial" panose="020B0604020202020204" pitchFamily="34" charset="0"/>
              </a:rPr>
              <a:t>Alternate S-2:</a:t>
            </a:r>
            <a:r>
              <a:rPr lang="en-US" sz="2000" dirty="0">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Model is not able to predict the given frame by the tourist because the prediction accuracy does not meet the threshold. The system does not show the prediction and continue checking with the incoming frames.</a:t>
            </a:r>
            <a:endParaRPr lang="en-US" sz="20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54816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18</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Project Understanding</a:t>
            </a:r>
          </a:p>
        </p:txBody>
      </p:sp>
      <p:sp>
        <p:nvSpPr>
          <p:cNvPr id="11" name="TextBox 10">
            <a:extLst>
              <a:ext uri="{FF2B5EF4-FFF2-40B4-BE49-F238E27FC236}">
                <a16:creationId xmlns:a16="http://schemas.microsoft.com/office/drawing/2014/main" id="{31789630-F226-40F9-8B67-17BACF534BD2}"/>
              </a:ext>
            </a:extLst>
          </p:cNvPr>
          <p:cNvSpPr txBox="1"/>
          <p:nvPr/>
        </p:nvSpPr>
        <p:spPr>
          <a:xfrm>
            <a:off x="450573" y="1864025"/>
            <a:ext cx="8189844" cy="57785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a:latin typeface="Arial" panose="020B0604020202020204" pitchFamily="34" charset="0"/>
                <a:ea typeface="Times New Roman" panose="02020603050405020304" pitchFamily="18" charset="0"/>
                <a:cs typeface="Arial" panose="020B0604020202020204" pitchFamily="34" charset="0"/>
              </a:rPr>
              <a:t>Activity Diagram:</a:t>
            </a:r>
          </a:p>
        </p:txBody>
      </p:sp>
      <p:pic>
        <p:nvPicPr>
          <p:cNvPr id="10" name="Picture 9">
            <a:extLst>
              <a:ext uri="{FF2B5EF4-FFF2-40B4-BE49-F238E27FC236}">
                <a16:creationId xmlns:a16="http://schemas.microsoft.com/office/drawing/2014/main" id="{21B0FE22-4488-4D83-A8B9-17678D249C3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9531" y="2304851"/>
            <a:ext cx="5752956" cy="4282872"/>
          </a:xfrm>
          <a:prstGeom prst="rect">
            <a:avLst/>
          </a:prstGeom>
          <a:noFill/>
          <a:ln>
            <a:noFill/>
          </a:ln>
        </p:spPr>
      </p:pic>
    </p:spTree>
    <p:extLst>
      <p:ext uri="{BB962C8B-B14F-4D97-AF65-F5344CB8AC3E}">
        <p14:creationId xmlns:p14="http://schemas.microsoft.com/office/powerpoint/2010/main" val="3061168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19</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Results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3" y="2274838"/>
            <a:ext cx="8189844" cy="138499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Dataset Collection for the landmarks of Lahore</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800100" lvl="1"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Ways??</a:t>
            </a:r>
          </a:p>
        </p:txBody>
      </p:sp>
    </p:spTree>
    <p:extLst>
      <p:ext uri="{BB962C8B-B14F-4D97-AF65-F5344CB8AC3E}">
        <p14:creationId xmlns:p14="http://schemas.microsoft.com/office/powerpoint/2010/main" val="45104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2</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2358887"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Introduction</a:t>
            </a:r>
          </a:p>
        </p:txBody>
      </p:sp>
      <p:pic>
        <p:nvPicPr>
          <p:cNvPr id="1026" name="Picture 2" descr="UCP at a Glance | University of Central Punjab">
            <a:extLst>
              <a:ext uri="{FF2B5EF4-FFF2-40B4-BE49-F238E27FC236}">
                <a16:creationId xmlns:a16="http://schemas.microsoft.com/office/drawing/2014/main" id="{1EAC7C6B-40DC-46C5-BF70-205E508A8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026" y="2128077"/>
            <a:ext cx="4168640" cy="20843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B5BD12-8D51-43F4-9CF2-45ED2D5E1985}"/>
              </a:ext>
            </a:extLst>
          </p:cNvPr>
          <p:cNvSpPr txBox="1"/>
          <p:nvPr/>
        </p:nvSpPr>
        <p:spPr>
          <a:xfrm>
            <a:off x="283464" y="2128076"/>
            <a:ext cx="4447562" cy="4154984"/>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Department of Computer Sciences, Faculty of Information Technology (FOIT), University of Central Punjab, Lahore</a:t>
            </a:r>
          </a:p>
          <a:p>
            <a:endParaRPr lang="en-US" sz="2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Computer vision, image recognition, real-time, object detection, landmark recognition, and classification</a:t>
            </a:r>
          </a:p>
        </p:txBody>
      </p:sp>
    </p:spTree>
    <p:extLst>
      <p:ext uri="{BB962C8B-B14F-4D97-AF65-F5344CB8AC3E}">
        <p14:creationId xmlns:p14="http://schemas.microsoft.com/office/powerpoint/2010/main" val="137746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20</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Results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2" y="2274837"/>
            <a:ext cx="8256105" cy="2246769"/>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Dataset Collection for the landmarks of Lahore</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800100" lvl="1"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Ways??</a:t>
            </a:r>
          </a:p>
          <a:p>
            <a:pPr marL="800100" lvl="1"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Dataset Collection via Web Scraping?</a:t>
            </a:r>
          </a:p>
        </p:txBody>
      </p:sp>
    </p:spTree>
    <p:extLst>
      <p:ext uri="{BB962C8B-B14F-4D97-AF65-F5344CB8AC3E}">
        <p14:creationId xmlns:p14="http://schemas.microsoft.com/office/powerpoint/2010/main" val="1471827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21</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Results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3" y="1801670"/>
            <a:ext cx="8189844" cy="4401205"/>
          </a:xfrm>
          <a:prstGeom prst="rect">
            <a:avLst/>
          </a:prstGeom>
          <a:noFill/>
        </p:spPr>
        <p:txBody>
          <a:bodyPr wrap="square" lIns="91440" tIns="45720" rIns="91440" bIns="45720" rtlCol="0" anchor="t">
            <a:spAutoFit/>
          </a:bodyPr>
          <a:lstStyle/>
          <a:p>
            <a:pPr marL="342900" indent="-342900">
              <a:buFont typeface="Wingdings" panose="05000000000000000000" pitchFamily="2" charset="2"/>
              <a:buChar char="Ø"/>
            </a:pPr>
            <a:r>
              <a:rPr lang="en-US" sz="2800" dirty="0">
                <a:latin typeface="Arial"/>
                <a:cs typeface="Arial"/>
              </a:rPr>
              <a:t>Dataset Collection for the landmarks of Lahore</a:t>
            </a:r>
          </a:p>
          <a:p>
            <a:pPr marL="800100" lvl="1"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Ways??</a:t>
            </a:r>
          </a:p>
          <a:p>
            <a:pPr marL="800100" lvl="1"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Dataset Collection via Web Scraping?</a:t>
            </a:r>
          </a:p>
          <a:p>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a:cs typeface="Arial"/>
              </a:rPr>
              <a:t>The dataset was collected for 11 landmarks of Lahore via web scraping using Image APIs from Google and Microsoft, and frames extraction through Youtube videos to test the web scraping collection approach</a:t>
            </a:r>
          </a:p>
        </p:txBody>
      </p:sp>
    </p:spTree>
    <p:extLst>
      <p:ext uri="{BB962C8B-B14F-4D97-AF65-F5344CB8AC3E}">
        <p14:creationId xmlns:p14="http://schemas.microsoft.com/office/powerpoint/2010/main" val="2635846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22</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Results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3" y="2061162"/>
            <a:ext cx="8189844" cy="138499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Total images collected via web scraping was around 3000 and most of them contained filters</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1441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23</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Results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3" y="2061162"/>
            <a:ext cx="8189844" cy="2246769"/>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Total images collected via web scraping was around 3000 and most of them contained filters</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After cleaning, around 1000 images were left for 11 classes of the landmarks of Lahore</a:t>
            </a:r>
          </a:p>
        </p:txBody>
      </p:sp>
    </p:spTree>
    <p:extLst>
      <p:ext uri="{BB962C8B-B14F-4D97-AF65-F5344CB8AC3E}">
        <p14:creationId xmlns:p14="http://schemas.microsoft.com/office/powerpoint/2010/main" val="2793432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24</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Results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3" y="2061162"/>
            <a:ext cx="8189844" cy="440120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Total images collected via web scraping was around 3000 and most of them contained filters</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After cleaning, around 1000 images were left for 11 classes of the landmarks of Lahore</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Initial results contained the experiments for the collected dataset using pretrained image classification models and models built from scratch</a:t>
            </a:r>
          </a:p>
        </p:txBody>
      </p:sp>
    </p:spTree>
    <p:extLst>
      <p:ext uri="{BB962C8B-B14F-4D97-AF65-F5344CB8AC3E}">
        <p14:creationId xmlns:p14="http://schemas.microsoft.com/office/powerpoint/2010/main" val="1410994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25</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Results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3" y="2061162"/>
            <a:ext cx="8189844" cy="2246769"/>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Pretrained image classification models network architecture </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Example VGG-16</a:t>
            </a:r>
          </a:p>
        </p:txBody>
      </p:sp>
    </p:spTree>
    <p:extLst>
      <p:ext uri="{BB962C8B-B14F-4D97-AF65-F5344CB8AC3E}">
        <p14:creationId xmlns:p14="http://schemas.microsoft.com/office/powerpoint/2010/main" val="538588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26</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Results</a:t>
            </a:r>
          </a:p>
        </p:txBody>
      </p:sp>
      <p:pic>
        <p:nvPicPr>
          <p:cNvPr id="1026" name="Picture 2" descr="VGG16 - Convolutional Network for Classification and Detection">
            <a:extLst>
              <a:ext uri="{FF2B5EF4-FFF2-40B4-BE49-F238E27FC236}">
                <a16:creationId xmlns:a16="http://schemas.microsoft.com/office/drawing/2014/main" id="{8116070C-3FE8-4A00-90A6-15845E71C3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7" b="2416"/>
          <a:stretch/>
        </p:blipFill>
        <p:spPr bwMode="auto">
          <a:xfrm>
            <a:off x="450573" y="1848279"/>
            <a:ext cx="8262732" cy="46140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3205563-73CD-46A1-9FEC-159861EAD4E0}"/>
              </a:ext>
            </a:extLst>
          </p:cNvPr>
          <p:cNvSpPr txBox="1"/>
          <p:nvPr/>
        </p:nvSpPr>
        <p:spPr>
          <a:xfrm>
            <a:off x="3776868" y="2099502"/>
            <a:ext cx="159026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VGG-16</a:t>
            </a:r>
          </a:p>
        </p:txBody>
      </p:sp>
    </p:spTree>
    <p:extLst>
      <p:ext uri="{BB962C8B-B14F-4D97-AF65-F5344CB8AC3E}">
        <p14:creationId xmlns:p14="http://schemas.microsoft.com/office/powerpoint/2010/main" val="989837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27</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Experiments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3" y="2274838"/>
            <a:ext cx="8189844"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Experiment 1</a:t>
            </a:r>
          </a:p>
          <a:p>
            <a:pPr marL="800100" lvl="1"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Method VGG-16</a:t>
            </a:r>
          </a:p>
        </p:txBody>
      </p:sp>
      <p:pic>
        <p:nvPicPr>
          <p:cNvPr id="10" name="Picture 9">
            <a:extLst>
              <a:ext uri="{FF2B5EF4-FFF2-40B4-BE49-F238E27FC236}">
                <a16:creationId xmlns:a16="http://schemas.microsoft.com/office/drawing/2014/main" id="{C23DE2C2-BF82-4437-BFF2-6357387032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7867" y="3079087"/>
            <a:ext cx="4908266" cy="3383280"/>
          </a:xfrm>
          <a:prstGeom prst="rect">
            <a:avLst/>
          </a:prstGeom>
        </p:spPr>
      </p:pic>
    </p:spTree>
    <p:extLst>
      <p:ext uri="{BB962C8B-B14F-4D97-AF65-F5344CB8AC3E}">
        <p14:creationId xmlns:p14="http://schemas.microsoft.com/office/powerpoint/2010/main" val="318429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28</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Experiments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3" y="2274838"/>
            <a:ext cx="8189844"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Experiment 2</a:t>
            </a:r>
          </a:p>
          <a:p>
            <a:pPr marL="800100" lvl="1"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Method VGG-19</a:t>
            </a:r>
          </a:p>
        </p:txBody>
      </p:sp>
      <p:pic>
        <p:nvPicPr>
          <p:cNvPr id="11" name="Picture 10">
            <a:extLst>
              <a:ext uri="{FF2B5EF4-FFF2-40B4-BE49-F238E27FC236}">
                <a16:creationId xmlns:a16="http://schemas.microsoft.com/office/drawing/2014/main" id="{C43FBEFC-6F49-4561-8859-A679C70909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361" y="3079087"/>
            <a:ext cx="5185278" cy="3383280"/>
          </a:xfrm>
          <a:prstGeom prst="rect">
            <a:avLst/>
          </a:prstGeom>
          <a:noFill/>
          <a:ln>
            <a:noFill/>
          </a:ln>
        </p:spPr>
      </p:pic>
    </p:spTree>
    <p:extLst>
      <p:ext uri="{BB962C8B-B14F-4D97-AF65-F5344CB8AC3E}">
        <p14:creationId xmlns:p14="http://schemas.microsoft.com/office/powerpoint/2010/main" val="752163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29</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Experiments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3" y="2274838"/>
            <a:ext cx="8189844"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Experiment 3</a:t>
            </a:r>
          </a:p>
          <a:p>
            <a:pPr marL="800100" lvl="1"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Method ResNet-50</a:t>
            </a:r>
          </a:p>
        </p:txBody>
      </p:sp>
      <p:pic>
        <p:nvPicPr>
          <p:cNvPr id="12" name="Picture 11">
            <a:extLst>
              <a:ext uri="{FF2B5EF4-FFF2-40B4-BE49-F238E27FC236}">
                <a16:creationId xmlns:a16="http://schemas.microsoft.com/office/drawing/2014/main" id="{60F3D0DD-AE72-48BA-BE24-C3702C76668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4540" y="3079087"/>
            <a:ext cx="5074920" cy="3383280"/>
          </a:xfrm>
          <a:prstGeom prst="rect">
            <a:avLst/>
          </a:prstGeom>
          <a:noFill/>
          <a:ln>
            <a:noFill/>
          </a:ln>
        </p:spPr>
      </p:pic>
    </p:spTree>
    <p:extLst>
      <p:ext uri="{BB962C8B-B14F-4D97-AF65-F5344CB8AC3E}">
        <p14:creationId xmlns:p14="http://schemas.microsoft.com/office/powerpoint/2010/main" val="168570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3</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391479"/>
            <a:ext cx="3644349"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Problem Statement</a:t>
            </a:r>
          </a:p>
        </p:txBody>
      </p:sp>
      <p:sp>
        <p:nvSpPr>
          <p:cNvPr id="22" name="TextBox 21">
            <a:extLst>
              <a:ext uri="{FF2B5EF4-FFF2-40B4-BE49-F238E27FC236}">
                <a16:creationId xmlns:a16="http://schemas.microsoft.com/office/drawing/2014/main" id="{C7900538-BB73-482F-B7E2-EBC5736C544C}"/>
              </a:ext>
            </a:extLst>
          </p:cNvPr>
          <p:cNvSpPr txBox="1"/>
          <p:nvPr/>
        </p:nvSpPr>
        <p:spPr>
          <a:xfrm>
            <a:off x="450572" y="6087274"/>
            <a:ext cx="3031337" cy="369332"/>
          </a:xfrm>
          <a:prstGeom prst="rect">
            <a:avLst/>
          </a:prstGeom>
          <a:noFill/>
        </p:spPr>
        <p:txBody>
          <a:bodyPr wrap="square" rtlCol="0">
            <a:spAutoFit/>
          </a:bodyPr>
          <a:lstStyle/>
          <a:p>
            <a:pPr algn="ctr"/>
            <a:r>
              <a:rPr lang="en-US" dirty="0"/>
              <a:t>Real-time Camera Frames</a:t>
            </a:r>
          </a:p>
        </p:txBody>
      </p:sp>
      <p:sp>
        <p:nvSpPr>
          <p:cNvPr id="24" name="TextBox 23">
            <a:extLst>
              <a:ext uri="{FF2B5EF4-FFF2-40B4-BE49-F238E27FC236}">
                <a16:creationId xmlns:a16="http://schemas.microsoft.com/office/drawing/2014/main" id="{5F9D2727-07F9-4744-BD88-A6DFD74AA488}"/>
              </a:ext>
            </a:extLst>
          </p:cNvPr>
          <p:cNvSpPr txBox="1"/>
          <p:nvPr/>
        </p:nvSpPr>
        <p:spPr>
          <a:xfrm>
            <a:off x="4717773" y="6087274"/>
            <a:ext cx="4081669" cy="369332"/>
          </a:xfrm>
          <a:prstGeom prst="rect">
            <a:avLst/>
          </a:prstGeom>
          <a:noFill/>
        </p:spPr>
        <p:txBody>
          <a:bodyPr wrap="square" rtlCol="0">
            <a:spAutoFit/>
          </a:bodyPr>
          <a:lstStyle/>
          <a:p>
            <a:pPr algn="ctr"/>
            <a:r>
              <a:rPr lang="en-US" dirty="0"/>
              <a:t>Recognized Frame as Minar-e-Pakistan</a:t>
            </a:r>
          </a:p>
        </p:txBody>
      </p:sp>
      <p:pic>
        <p:nvPicPr>
          <p:cNvPr id="35" name="Picture 34">
            <a:extLst>
              <a:ext uri="{FF2B5EF4-FFF2-40B4-BE49-F238E27FC236}">
                <a16:creationId xmlns:a16="http://schemas.microsoft.com/office/drawing/2014/main" id="{1859EA67-8DD0-45BE-B91B-B14E31255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3" y="1920810"/>
            <a:ext cx="3331782" cy="4160703"/>
          </a:xfrm>
          <a:prstGeom prst="rect">
            <a:avLst/>
          </a:prstGeom>
        </p:spPr>
      </p:pic>
      <p:pic>
        <p:nvPicPr>
          <p:cNvPr id="37" name="Picture 36">
            <a:extLst>
              <a:ext uri="{FF2B5EF4-FFF2-40B4-BE49-F238E27FC236}">
                <a16:creationId xmlns:a16="http://schemas.microsoft.com/office/drawing/2014/main" id="{AADC6954-D227-4964-8EEA-308DB07B1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771" y="1920809"/>
            <a:ext cx="3331782" cy="4160704"/>
          </a:xfrm>
          <a:prstGeom prst="rect">
            <a:avLst/>
          </a:prstGeom>
        </p:spPr>
      </p:pic>
      <p:cxnSp>
        <p:nvCxnSpPr>
          <p:cNvPr id="44" name="Straight Arrow Connector 43">
            <a:extLst>
              <a:ext uri="{FF2B5EF4-FFF2-40B4-BE49-F238E27FC236}">
                <a16:creationId xmlns:a16="http://schemas.microsoft.com/office/drawing/2014/main" id="{D71A7613-906B-47DC-BC37-5F642FE3AEE5}"/>
              </a:ext>
            </a:extLst>
          </p:cNvPr>
          <p:cNvCxnSpPr>
            <a:cxnSpLocks/>
            <a:stCxn id="35" idx="3"/>
            <a:endCxn id="37" idx="1"/>
          </p:cNvCxnSpPr>
          <p:nvPr/>
        </p:nvCxnSpPr>
        <p:spPr>
          <a:xfrm flipV="1">
            <a:off x="3782355" y="4001161"/>
            <a:ext cx="1307416" cy="1"/>
          </a:xfrm>
          <a:prstGeom prst="straightConnector1">
            <a:avLst/>
          </a:prstGeom>
          <a:ln w="44450" cap="flat" cmpd="sng" algn="ctr">
            <a:solidFill>
              <a:srgbClr val="15ACC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30864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30</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Experiments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3" y="2274838"/>
            <a:ext cx="8189844"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Experiment 4</a:t>
            </a:r>
          </a:p>
          <a:p>
            <a:pPr marL="800100" lvl="1"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Method 3-layered CNN on Greyscale Images</a:t>
            </a:r>
          </a:p>
        </p:txBody>
      </p:sp>
      <p:pic>
        <p:nvPicPr>
          <p:cNvPr id="11" name="Picture 10">
            <a:extLst>
              <a:ext uri="{FF2B5EF4-FFF2-40B4-BE49-F238E27FC236}">
                <a16:creationId xmlns:a16="http://schemas.microsoft.com/office/drawing/2014/main" id="{D0AD74A7-FE3F-4834-B5E9-E7E334FAA4F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3832" y="3079087"/>
            <a:ext cx="4783326" cy="3383280"/>
          </a:xfrm>
          <a:prstGeom prst="rect">
            <a:avLst/>
          </a:prstGeom>
          <a:noFill/>
          <a:ln>
            <a:noFill/>
          </a:ln>
        </p:spPr>
      </p:pic>
    </p:spTree>
    <p:extLst>
      <p:ext uri="{BB962C8B-B14F-4D97-AF65-F5344CB8AC3E}">
        <p14:creationId xmlns:p14="http://schemas.microsoft.com/office/powerpoint/2010/main" val="1588885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31</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Experiments</a:t>
            </a:r>
          </a:p>
        </p:txBody>
      </p:sp>
      <p:sp>
        <p:nvSpPr>
          <p:cNvPr id="3" name="TextBox 2">
            <a:extLst>
              <a:ext uri="{FF2B5EF4-FFF2-40B4-BE49-F238E27FC236}">
                <a16:creationId xmlns:a16="http://schemas.microsoft.com/office/drawing/2014/main" id="{B859DE74-BFC3-42A0-895A-02A53DE1CD2C}"/>
              </a:ext>
            </a:extLst>
          </p:cNvPr>
          <p:cNvSpPr txBox="1"/>
          <p:nvPr/>
        </p:nvSpPr>
        <p:spPr>
          <a:xfrm>
            <a:off x="450573" y="2274838"/>
            <a:ext cx="8189844"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Experiment 5</a:t>
            </a:r>
          </a:p>
          <a:p>
            <a:pPr marL="800100" lvl="1"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Method 7-layered CNN on RGB Images</a:t>
            </a:r>
          </a:p>
        </p:txBody>
      </p:sp>
      <p:pic>
        <p:nvPicPr>
          <p:cNvPr id="12" name="Picture 11">
            <a:extLst>
              <a:ext uri="{FF2B5EF4-FFF2-40B4-BE49-F238E27FC236}">
                <a16:creationId xmlns:a16="http://schemas.microsoft.com/office/drawing/2014/main" id="{88FA701F-2239-4AA0-8442-2C31445B6B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2231" y="3079087"/>
            <a:ext cx="4906528" cy="3383280"/>
          </a:xfrm>
          <a:prstGeom prst="rect">
            <a:avLst/>
          </a:prstGeom>
          <a:noFill/>
          <a:ln>
            <a:noFill/>
          </a:ln>
        </p:spPr>
      </p:pic>
    </p:spTree>
    <p:extLst>
      <p:ext uri="{BB962C8B-B14F-4D97-AF65-F5344CB8AC3E}">
        <p14:creationId xmlns:p14="http://schemas.microsoft.com/office/powerpoint/2010/main" val="3233894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32</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Initial Results Achieved</a:t>
            </a:r>
          </a:p>
        </p:txBody>
      </p:sp>
      <p:graphicFrame>
        <p:nvGraphicFramePr>
          <p:cNvPr id="8" name="Table 8">
            <a:extLst>
              <a:ext uri="{FF2B5EF4-FFF2-40B4-BE49-F238E27FC236}">
                <a16:creationId xmlns:a16="http://schemas.microsoft.com/office/drawing/2014/main" id="{4ECDE616-C4DB-4A6F-8B97-7F2E5F71B03A}"/>
              </a:ext>
            </a:extLst>
          </p:cNvPr>
          <p:cNvGraphicFramePr>
            <a:graphicFrameLocks noGrp="1"/>
          </p:cNvGraphicFramePr>
          <p:nvPr>
            <p:extLst>
              <p:ext uri="{D42A27DB-BD31-4B8C-83A1-F6EECF244321}">
                <p14:modId xmlns:p14="http://schemas.microsoft.com/office/powerpoint/2010/main" val="2830643299"/>
              </p:ext>
            </p:extLst>
          </p:nvPr>
        </p:nvGraphicFramePr>
        <p:xfrm>
          <a:off x="450573" y="2327501"/>
          <a:ext cx="8017568" cy="3448218"/>
        </p:xfrm>
        <a:graphic>
          <a:graphicData uri="http://schemas.openxmlformats.org/drawingml/2006/table">
            <a:tbl>
              <a:tblPr firstRow="1" bandRow="1">
                <a:tableStyleId>{5C22544A-7EE6-4342-B048-85BDC9FD1C3A}</a:tableStyleId>
              </a:tblPr>
              <a:tblGrid>
                <a:gridCol w="4008784">
                  <a:extLst>
                    <a:ext uri="{9D8B030D-6E8A-4147-A177-3AD203B41FA5}">
                      <a16:colId xmlns:a16="http://schemas.microsoft.com/office/drawing/2014/main" val="413270782"/>
                    </a:ext>
                  </a:extLst>
                </a:gridCol>
                <a:gridCol w="4008784">
                  <a:extLst>
                    <a:ext uri="{9D8B030D-6E8A-4147-A177-3AD203B41FA5}">
                      <a16:colId xmlns:a16="http://schemas.microsoft.com/office/drawing/2014/main" val="3108100248"/>
                    </a:ext>
                  </a:extLst>
                </a:gridCol>
              </a:tblGrid>
              <a:tr h="574703">
                <a:tc>
                  <a:txBody>
                    <a:bodyPr/>
                    <a:lstStyle/>
                    <a:p>
                      <a:pPr algn="ctr"/>
                      <a:r>
                        <a:rPr lang="en-US">
                          <a:latin typeface="Arial" panose="020B0604020202020204" pitchFamily="34" charset="0"/>
                          <a:cs typeface="Arial" panose="020B0604020202020204" pitchFamily="34" charset="0"/>
                        </a:rPr>
                        <a:t>Methods</a:t>
                      </a:r>
                      <a:endParaRPr lang="en-US" dirty="0">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Accuracy</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769538"/>
                  </a:ext>
                </a:extLst>
              </a:tr>
              <a:tr h="574703">
                <a:tc>
                  <a:txBody>
                    <a:bodyPr/>
                    <a:lstStyle/>
                    <a:p>
                      <a:pPr algn="ctr"/>
                      <a:r>
                        <a:rPr lang="en-US">
                          <a:latin typeface="Arial" panose="020B0604020202020204" pitchFamily="34" charset="0"/>
                          <a:cs typeface="Arial" panose="020B0604020202020204" pitchFamily="34" charset="0"/>
                        </a:rPr>
                        <a:t>VGG-16</a:t>
                      </a:r>
                      <a:endParaRPr lang="en-US" dirty="0">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77.5%</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22650705"/>
                  </a:ext>
                </a:extLst>
              </a:tr>
              <a:tr h="574703">
                <a:tc>
                  <a:txBody>
                    <a:bodyPr/>
                    <a:lstStyle/>
                    <a:p>
                      <a:pPr algn="ctr"/>
                      <a:r>
                        <a:rPr lang="en-US">
                          <a:latin typeface="Arial" panose="020B0604020202020204" pitchFamily="34" charset="0"/>
                          <a:cs typeface="Arial" panose="020B0604020202020204" pitchFamily="34" charset="0"/>
                        </a:rPr>
                        <a:t>VGG-19</a:t>
                      </a:r>
                      <a:endParaRPr lang="en-US" dirty="0">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70%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93228699"/>
                  </a:ext>
                </a:extLst>
              </a:tr>
              <a:tr h="574703">
                <a:tc>
                  <a:txBody>
                    <a:bodyPr/>
                    <a:lstStyle/>
                    <a:p>
                      <a:pPr algn="ctr"/>
                      <a:r>
                        <a:rPr lang="en-US">
                          <a:latin typeface="Arial" panose="020B0604020202020204" pitchFamily="34" charset="0"/>
                          <a:cs typeface="Arial" panose="020B0604020202020204" pitchFamily="34" charset="0"/>
                        </a:rPr>
                        <a:t>ResNet-50</a:t>
                      </a:r>
                      <a:endParaRPr lang="en-US" dirty="0">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87.5%</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96042970"/>
                  </a:ext>
                </a:extLst>
              </a:tr>
              <a:tr h="574703">
                <a:tc>
                  <a:txBody>
                    <a:bodyPr/>
                    <a:lstStyle/>
                    <a:p>
                      <a:pPr algn="ctr"/>
                      <a:r>
                        <a:rPr lang="en-US" dirty="0">
                          <a:latin typeface="Arial" panose="020B0604020202020204" pitchFamily="34" charset="0"/>
                          <a:cs typeface="Arial" panose="020B0604020202020204" pitchFamily="34" charset="0"/>
                        </a:rPr>
                        <a:t>CNN (Greyscale)</a:t>
                      </a:r>
                    </a:p>
                  </a:txBody>
                  <a:tcPr/>
                </a:tc>
                <a:tc>
                  <a:txBody>
                    <a:bodyPr/>
                    <a:lstStyle/>
                    <a:p>
                      <a:pPr algn="ctr"/>
                      <a:r>
                        <a:rPr lang="en-US">
                          <a:latin typeface="Arial" panose="020B0604020202020204" pitchFamily="34" charset="0"/>
                          <a:cs typeface="Arial" panose="020B0604020202020204" pitchFamily="34" charset="0"/>
                        </a:rPr>
                        <a:t>32%</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004076"/>
                  </a:ext>
                </a:extLst>
              </a:tr>
              <a:tr h="5747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CNN (RGB)</a:t>
                      </a:r>
                    </a:p>
                  </a:txBody>
                  <a:tcPr/>
                </a:tc>
                <a:tc>
                  <a:txBody>
                    <a:bodyPr/>
                    <a:lstStyle/>
                    <a:p>
                      <a:pPr algn="ctr"/>
                      <a:r>
                        <a:rPr lang="en-US" dirty="0">
                          <a:latin typeface="Arial" panose="020B0604020202020204" pitchFamily="34" charset="0"/>
                          <a:cs typeface="Arial" panose="020B0604020202020204" pitchFamily="34" charset="0"/>
                        </a:rPr>
                        <a:t>41%</a:t>
                      </a:r>
                    </a:p>
                  </a:txBody>
                  <a:tcPr/>
                </a:tc>
                <a:extLst>
                  <a:ext uri="{0D108BD9-81ED-4DB2-BD59-A6C34878D82A}">
                    <a16:rowId xmlns:a16="http://schemas.microsoft.com/office/drawing/2014/main" val="1204455250"/>
                  </a:ext>
                </a:extLst>
              </a:tr>
            </a:tbl>
          </a:graphicData>
        </a:graphic>
      </p:graphicFrame>
    </p:spTree>
    <p:extLst>
      <p:ext uri="{BB962C8B-B14F-4D97-AF65-F5344CB8AC3E}">
        <p14:creationId xmlns:p14="http://schemas.microsoft.com/office/powerpoint/2010/main" val="3108761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33</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17443" y="3136612"/>
            <a:ext cx="8309114"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Issues in Initial Results??</a:t>
            </a:r>
          </a:p>
        </p:txBody>
      </p:sp>
    </p:spTree>
    <p:extLst>
      <p:ext uri="{BB962C8B-B14F-4D97-AF65-F5344CB8AC3E}">
        <p14:creationId xmlns:p14="http://schemas.microsoft.com/office/powerpoint/2010/main" val="4199731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34</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Issues in Initial Results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273350"/>
            <a:ext cx="8189844" cy="156966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Models on which the experiments were run are deep learning models</a:t>
            </a:r>
          </a:p>
          <a:p>
            <a:pPr marL="800100" lvl="1"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Because deep learning models are best for image classification/recognition problems</a:t>
            </a:r>
          </a:p>
        </p:txBody>
      </p:sp>
    </p:spTree>
    <p:extLst>
      <p:ext uri="{BB962C8B-B14F-4D97-AF65-F5344CB8AC3E}">
        <p14:creationId xmlns:p14="http://schemas.microsoft.com/office/powerpoint/2010/main" val="3880926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35</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Issues in Initial Results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273350"/>
            <a:ext cx="8189844" cy="3046988"/>
          </a:xfrm>
          <a:prstGeom prst="rect">
            <a:avLst/>
          </a:prstGeom>
          <a:noFill/>
        </p:spPr>
        <p:txBody>
          <a:bodyPr wrap="square" lIns="91440" tIns="45720" rIns="91440" bIns="45720" rtlCol="0" anchor="t">
            <a:spAutoFit/>
          </a:bodyPr>
          <a:lstStyle/>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Models on which the experiments were run are deep learning models</a:t>
            </a:r>
          </a:p>
          <a:p>
            <a:pPr marL="800100" lvl="1"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Because deep learning models are best for image classification/recognition problems</a:t>
            </a:r>
          </a:p>
          <a:p>
            <a:pPr marL="342900" indent="-342900">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400">
                <a:latin typeface="Arial"/>
                <a:cs typeface="Arial"/>
              </a:rPr>
              <a:t>Deep learning is data hungry, its algorithms requires as much as labelled samples of a problem space</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2935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36</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Issues in Initial Results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273350"/>
            <a:ext cx="8189844" cy="4154984"/>
          </a:xfrm>
          <a:prstGeom prst="rect">
            <a:avLst/>
          </a:prstGeom>
          <a:noFill/>
        </p:spPr>
        <p:txBody>
          <a:bodyPr wrap="square" lIns="91440" tIns="45720" rIns="91440" bIns="45720" rtlCol="0" anchor="t">
            <a:spAutoFit/>
          </a:bodyPr>
          <a:lstStyle/>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Models on which the experiments were run are deep learning models</a:t>
            </a:r>
          </a:p>
          <a:p>
            <a:pPr marL="800100" lvl="1"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Because deep learning models are best for image classification/recognition problems</a:t>
            </a:r>
          </a:p>
          <a:p>
            <a:pPr marL="800100" lvl="1" indent="-342900">
              <a:buFont typeface="Wingdings" panose="05000000000000000000" pitchFamily="2" charset="2"/>
              <a:buChar char="Ø"/>
            </a:pPr>
            <a:endParaRPr lang="en-US" sz="2400" dirty="0">
              <a:latin typeface="Arial"/>
              <a:cs typeface="Arial"/>
            </a:endParaRPr>
          </a:p>
          <a:p>
            <a:pPr marL="342900" indent="-342900">
              <a:buFont typeface="Wingdings" panose="05000000000000000000" pitchFamily="2" charset="2"/>
              <a:buChar char="Ø"/>
            </a:pPr>
            <a:r>
              <a:rPr lang="en-US" sz="2400">
                <a:latin typeface="Arial" panose="020B0604020202020204" pitchFamily="34" charset="0"/>
                <a:cs typeface="Arial" panose="020B0604020202020204" pitchFamily="34" charset="0"/>
              </a:rPr>
              <a:t>Deep learning is data hungry, its algorithms requires as much as labelled samples of a problem space</a:t>
            </a:r>
            <a:endParaRPr lang="en-US"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2400" dirty="0">
              <a:latin typeface="Arial"/>
              <a:cs typeface="Arial"/>
            </a:endParaRPr>
          </a:p>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Very less amount of data</a:t>
            </a:r>
          </a:p>
          <a:p>
            <a:pPr marL="342900" indent="-342900">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5368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37</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Why It Doesn’t Work!</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273350"/>
            <a:ext cx="8189844" cy="954107"/>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Deep learning currently lacks in mechanism for learning abstractions</a:t>
            </a:r>
          </a:p>
        </p:txBody>
      </p:sp>
    </p:spTree>
    <p:extLst>
      <p:ext uri="{BB962C8B-B14F-4D97-AF65-F5344CB8AC3E}">
        <p14:creationId xmlns:p14="http://schemas.microsoft.com/office/powerpoint/2010/main" val="2726984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38</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Why It Doesn’t Work!</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273350"/>
            <a:ext cx="8189844" cy="2246769"/>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Deep learning currently lacks in mechanism for learning abstractions</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So, it is the </a:t>
            </a:r>
            <a:r>
              <a:rPr lang="en-US" sz="2800" b="1" dirty="0">
                <a:latin typeface="Arial" panose="020B0604020202020204" pitchFamily="34" charset="0"/>
                <a:cs typeface="Arial" panose="020B0604020202020204" pitchFamily="34" charset="0"/>
              </a:rPr>
              <a:t>overfitting</a:t>
            </a:r>
            <a:r>
              <a:rPr lang="en-US" sz="2800" dirty="0">
                <a:latin typeface="Arial" panose="020B0604020202020204" pitchFamily="34" charset="0"/>
                <a:cs typeface="Arial" panose="020B0604020202020204" pitchFamily="34" charset="0"/>
              </a:rPr>
              <a:t> case for the experiments  run because of very less data</a:t>
            </a:r>
          </a:p>
        </p:txBody>
      </p:sp>
    </p:spTree>
    <p:extLst>
      <p:ext uri="{BB962C8B-B14F-4D97-AF65-F5344CB8AC3E}">
        <p14:creationId xmlns:p14="http://schemas.microsoft.com/office/powerpoint/2010/main" val="2315852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39</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What’s Next</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44005"/>
            <a:ext cx="8189844" cy="138499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There should be some other way for collecting the dataset for the famous landmarks of Lahore??</a:t>
            </a:r>
          </a:p>
        </p:txBody>
      </p:sp>
    </p:spTree>
    <p:extLst>
      <p:ext uri="{BB962C8B-B14F-4D97-AF65-F5344CB8AC3E}">
        <p14:creationId xmlns:p14="http://schemas.microsoft.com/office/powerpoint/2010/main" val="3473722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4</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3352801"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Industry Solutions</a:t>
            </a:r>
          </a:p>
        </p:txBody>
      </p:sp>
      <p:pic>
        <p:nvPicPr>
          <p:cNvPr id="9" name="Picture 8">
            <a:extLst>
              <a:ext uri="{FF2B5EF4-FFF2-40B4-BE49-F238E27FC236}">
                <a16:creationId xmlns:a16="http://schemas.microsoft.com/office/drawing/2014/main" id="{C4FEA490-6763-4EC8-B8A1-550AC1004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3" y="2527304"/>
            <a:ext cx="3877358" cy="1938679"/>
          </a:xfrm>
          <a:prstGeom prst="rect">
            <a:avLst/>
          </a:prstGeom>
        </p:spPr>
      </p:pic>
      <p:pic>
        <p:nvPicPr>
          <p:cNvPr id="14" name="Picture 13">
            <a:extLst>
              <a:ext uri="{FF2B5EF4-FFF2-40B4-BE49-F238E27FC236}">
                <a16:creationId xmlns:a16="http://schemas.microsoft.com/office/drawing/2014/main" id="{6AF78032-81F7-4F85-BDD6-B5C9679EF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877" y="3088207"/>
            <a:ext cx="2888975" cy="976474"/>
          </a:xfrm>
          <a:prstGeom prst="rect">
            <a:avLst/>
          </a:prstGeom>
        </p:spPr>
      </p:pic>
      <p:sp>
        <p:nvSpPr>
          <p:cNvPr id="16" name="TextBox 15">
            <a:extLst>
              <a:ext uri="{FF2B5EF4-FFF2-40B4-BE49-F238E27FC236}">
                <a16:creationId xmlns:a16="http://schemas.microsoft.com/office/drawing/2014/main" id="{E0F071ED-EA9E-4009-BD86-B3D5D1D332D7}"/>
              </a:ext>
            </a:extLst>
          </p:cNvPr>
          <p:cNvSpPr txBox="1"/>
          <p:nvPr/>
        </p:nvSpPr>
        <p:spPr>
          <a:xfrm>
            <a:off x="1490472" y="4064680"/>
            <a:ext cx="1170167" cy="400110"/>
          </a:xfrm>
          <a:prstGeom prst="rect">
            <a:avLst/>
          </a:prstGeom>
          <a:noFill/>
        </p:spPr>
        <p:txBody>
          <a:bodyPr wrap="square" rtlCol="0">
            <a:spAutoFit/>
          </a:bodyPr>
          <a:lstStyle/>
          <a:p>
            <a:r>
              <a:rPr lang="en-US" sz="2000" i="1" dirty="0">
                <a:solidFill>
                  <a:schemeClr val="tx1">
                    <a:lumMod val="65000"/>
                    <a:lumOff val="3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API</a:t>
            </a:r>
          </a:p>
        </p:txBody>
      </p:sp>
      <p:sp>
        <p:nvSpPr>
          <p:cNvPr id="18" name="TextBox 17">
            <a:extLst>
              <a:ext uri="{FF2B5EF4-FFF2-40B4-BE49-F238E27FC236}">
                <a16:creationId xmlns:a16="http://schemas.microsoft.com/office/drawing/2014/main" id="{D3845FE5-A045-4092-ACFD-0AE8340B3BA2}"/>
              </a:ext>
            </a:extLst>
          </p:cNvPr>
          <p:cNvSpPr txBox="1"/>
          <p:nvPr/>
        </p:nvSpPr>
        <p:spPr>
          <a:xfrm>
            <a:off x="5353877" y="4064680"/>
            <a:ext cx="1170167" cy="400110"/>
          </a:xfrm>
          <a:prstGeom prst="rect">
            <a:avLst/>
          </a:prstGeom>
          <a:noFill/>
        </p:spPr>
        <p:txBody>
          <a:bodyPr wrap="square" rtlCol="0">
            <a:spAutoFit/>
          </a:bodyPr>
          <a:lstStyle/>
          <a:p>
            <a:r>
              <a:rPr lang="en-US" sz="2000" i="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API</a:t>
            </a:r>
          </a:p>
        </p:txBody>
      </p:sp>
    </p:spTree>
    <p:extLst>
      <p:ext uri="{BB962C8B-B14F-4D97-AF65-F5344CB8AC3E}">
        <p14:creationId xmlns:p14="http://schemas.microsoft.com/office/powerpoint/2010/main" val="3384382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40</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What’s Next</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181588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There should be some other way for collecting the dataset for the famous landmarks of Lahore??</a:t>
            </a:r>
          </a:p>
          <a:p>
            <a:pPr marL="800100" lvl="1"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Yes</a:t>
            </a:r>
          </a:p>
        </p:txBody>
      </p:sp>
    </p:spTree>
    <p:extLst>
      <p:ext uri="{BB962C8B-B14F-4D97-AF65-F5344CB8AC3E}">
        <p14:creationId xmlns:p14="http://schemas.microsoft.com/office/powerpoint/2010/main" val="1362497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41</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What’s Next</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3970318"/>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There should be some other way for collecting the dataset for the famous landmarks of Lahore??</a:t>
            </a:r>
          </a:p>
          <a:p>
            <a:pPr marL="800100" lvl="1"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Yes</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Another possible technique was proposed to collect the dataset of the famous landmarks of Lahore</a:t>
            </a:r>
          </a:p>
          <a:p>
            <a:pPr lvl="3"/>
            <a:r>
              <a:rPr lang="en-US" sz="2800" dirty="0">
                <a:latin typeface="Arial" panose="020B0604020202020204" pitchFamily="34" charset="0"/>
                <a:cs typeface="Arial" panose="020B0604020202020204" pitchFamily="34" charset="0"/>
              </a:rPr>
              <a:t>“Manual Collection of Dataset”</a:t>
            </a:r>
          </a:p>
        </p:txBody>
      </p:sp>
    </p:spTree>
    <p:extLst>
      <p:ext uri="{BB962C8B-B14F-4D97-AF65-F5344CB8AC3E}">
        <p14:creationId xmlns:p14="http://schemas.microsoft.com/office/powerpoint/2010/main" val="1890172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42</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Collaboration for Manual Dataset Collection</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138499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Collaborated with “Walled City of Lahore Authority” to manually collect the dataset of the famous landmarks of Lahore </a:t>
            </a:r>
          </a:p>
        </p:txBody>
      </p:sp>
    </p:spTree>
    <p:extLst>
      <p:ext uri="{BB962C8B-B14F-4D97-AF65-F5344CB8AC3E}">
        <p14:creationId xmlns:p14="http://schemas.microsoft.com/office/powerpoint/2010/main" val="1885180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43</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Collaboration for Manual Dataset Collection</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2677656"/>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Collaborated with “Walled City of Lahore Authority” to manually collect the dataset of the famous landmarks of Lahore </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Provided with a tourist guide to help us make that possible</a:t>
            </a:r>
          </a:p>
        </p:txBody>
      </p:sp>
    </p:spTree>
    <p:extLst>
      <p:ext uri="{BB962C8B-B14F-4D97-AF65-F5344CB8AC3E}">
        <p14:creationId xmlns:p14="http://schemas.microsoft.com/office/powerpoint/2010/main" val="3950236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44</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Collaboration for Manual Dataset Collection</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3970318"/>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Collaborated with “Walled City of Lahore Authority” to manually collect the dataset of the famous landmarks of Lahore </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Provided with a tourist guide to help us make that possible</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Collected more than 31 thousand images for the 25 famous landmarks of Walled City of Lahore</a:t>
            </a:r>
          </a:p>
        </p:txBody>
      </p:sp>
    </p:spTree>
    <p:extLst>
      <p:ext uri="{BB962C8B-B14F-4D97-AF65-F5344CB8AC3E}">
        <p14:creationId xmlns:p14="http://schemas.microsoft.com/office/powerpoint/2010/main" val="3526370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45</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046924"/>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Collected Dataset Analysis</a:t>
            </a:r>
          </a:p>
        </p:txBody>
      </p:sp>
      <p:pic>
        <p:nvPicPr>
          <p:cNvPr id="8" name="Picture 7">
            <a:extLst>
              <a:ext uri="{FF2B5EF4-FFF2-40B4-BE49-F238E27FC236}">
                <a16:creationId xmlns:a16="http://schemas.microsoft.com/office/drawing/2014/main" id="{936D17B9-A69E-4271-AA5A-1409FDCCD4B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1471669"/>
            <a:ext cx="9144000" cy="4937760"/>
          </a:xfrm>
          <a:prstGeom prst="rect">
            <a:avLst/>
          </a:prstGeom>
        </p:spPr>
      </p:pic>
    </p:spTree>
    <p:extLst>
      <p:ext uri="{BB962C8B-B14F-4D97-AF65-F5344CB8AC3E}">
        <p14:creationId xmlns:p14="http://schemas.microsoft.com/office/powerpoint/2010/main" val="1177957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46</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272209"/>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Collected Dataset Analysis</a:t>
            </a:r>
          </a:p>
        </p:txBody>
      </p:sp>
      <p:sp>
        <p:nvSpPr>
          <p:cNvPr id="10" name="TextBox 9">
            <a:extLst>
              <a:ext uri="{FF2B5EF4-FFF2-40B4-BE49-F238E27FC236}">
                <a16:creationId xmlns:a16="http://schemas.microsoft.com/office/drawing/2014/main" id="{F6B98A6D-9F58-4965-91DB-3699427923B1}"/>
              </a:ext>
            </a:extLst>
          </p:cNvPr>
          <p:cNvSpPr txBox="1"/>
          <p:nvPr/>
        </p:nvSpPr>
        <p:spPr>
          <a:xfrm>
            <a:off x="450573" y="1716610"/>
            <a:ext cx="8189844" cy="4590424"/>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sz="2800" dirty="0">
                <a:latin typeface="Arial" panose="020B0604020202020204" pitchFamily="34" charset="0"/>
                <a:cs typeface="Arial" panose="020B0604020202020204" pitchFamily="34" charset="0"/>
              </a:rPr>
              <a:t>Strategies for dataset collection:</a:t>
            </a:r>
          </a:p>
          <a:p>
            <a:pPr>
              <a:lnSpc>
                <a:spcPct val="200000"/>
              </a:lnSpc>
            </a:pPr>
            <a:r>
              <a:rPr lang="en-US" sz="2400" dirty="0">
                <a:latin typeface="Arial" panose="020B0604020202020204" pitchFamily="34" charset="0"/>
                <a:cs typeface="Arial" panose="020B0604020202020204" pitchFamily="34" charset="0"/>
              </a:rPr>
              <a:t>1. Camera Based Images(</a:t>
            </a:r>
            <a:r>
              <a:rPr lang="en-US" sz="2400" i="1" dirty="0">
                <a:latin typeface="Arial" panose="020B0604020202020204" pitchFamily="34" charset="0"/>
                <a:cs typeface="Arial" panose="020B0604020202020204" pitchFamily="34" charset="0"/>
              </a:rPr>
              <a:t>Ali Sehran</a:t>
            </a:r>
            <a:r>
              <a:rPr lang="en-US" sz="2400" dirty="0">
                <a:latin typeface="Arial" panose="020B0604020202020204" pitchFamily="34" charset="0"/>
                <a:cs typeface="Arial" panose="020B0604020202020204" pitchFamily="34" charset="0"/>
              </a:rPr>
              <a:t>)</a:t>
            </a:r>
          </a:p>
          <a:p>
            <a:pPr marL="800100" lvl="1" indent="-342900">
              <a:lnSpc>
                <a:spcPct val="150000"/>
              </a:lnSpc>
              <a:buFont typeface="Wingdings" panose="05000000000000000000" pitchFamily="2" charset="2"/>
              <a:buChar char="Ø"/>
            </a:pPr>
            <a:r>
              <a:rPr lang="en-US" sz="2000" i="1" dirty="0">
                <a:latin typeface="Arial" panose="020B0604020202020204" pitchFamily="34" charset="0"/>
                <a:cs typeface="Arial" panose="020B0604020202020204" pitchFamily="34" charset="0"/>
              </a:rPr>
              <a:t>To cover the desired and specific angles with attention</a:t>
            </a:r>
          </a:p>
          <a:p>
            <a:pPr>
              <a:lnSpc>
                <a:spcPct val="150000"/>
              </a:lnSpc>
            </a:pPr>
            <a:r>
              <a:rPr lang="en-US" sz="2400" dirty="0">
                <a:latin typeface="Arial" panose="020B0604020202020204" pitchFamily="34" charset="0"/>
                <a:cs typeface="Arial" panose="020B0604020202020204" pitchFamily="34" charset="0"/>
              </a:rPr>
              <a:t>2. Video Based Images(</a:t>
            </a:r>
            <a:r>
              <a:rPr lang="en-US" sz="2400" i="1" dirty="0">
                <a:latin typeface="Arial" panose="020B0604020202020204" pitchFamily="34" charset="0"/>
                <a:cs typeface="Arial" panose="020B0604020202020204" pitchFamily="34" charset="0"/>
              </a:rPr>
              <a:t>Waleed Kamran</a:t>
            </a:r>
            <a:r>
              <a:rPr lang="en-US" sz="2400" dirty="0">
                <a:latin typeface="Arial" panose="020B0604020202020204" pitchFamily="34" charset="0"/>
                <a:cs typeface="Arial" panose="020B0604020202020204" pitchFamily="34" charset="0"/>
              </a:rPr>
              <a:t>)</a:t>
            </a:r>
          </a:p>
          <a:p>
            <a:pPr marL="800100" lvl="1" indent="-342900">
              <a:lnSpc>
                <a:spcPct val="150000"/>
              </a:lnSpc>
              <a:buFont typeface="Wingdings" panose="05000000000000000000" pitchFamily="2" charset="2"/>
              <a:buChar char="Ø"/>
            </a:pPr>
            <a:r>
              <a:rPr lang="en-US" sz="2000" i="1" dirty="0">
                <a:latin typeface="Arial" panose="020B0604020202020204" pitchFamily="34" charset="0"/>
                <a:cs typeface="Arial" panose="020B0604020202020204" pitchFamily="34" charset="0"/>
              </a:rPr>
              <a:t>To cover the angles and views missed unconsciously </a:t>
            </a:r>
          </a:p>
          <a:p>
            <a:pPr>
              <a:lnSpc>
                <a:spcPct val="150000"/>
              </a:lnSpc>
            </a:pPr>
            <a:r>
              <a:rPr lang="en-US" sz="2400" dirty="0">
                <a:latin typeface="Arial" panose="020B0604020202020204" pitchFamily="34" charset="0"/>
                <a:cs typeface="Arial" panose="020B0604020202020204" pitchFamily="34" charset="0"/>
              </a:rPr>
              <a:t>3. Camera + Video Based(</a:t>
            </a:r>
            <a:r>
              <a:rPr lang="en-US" sz="2400" i="1" dirty="0">
                <a:latin typeface="Arial" panose="020B0604020202020204" pitchFamily="34" charset="0"/>
                <a:cs typeface="Arial" panose="020B0604020202020204" pitchFamily="34" charset="0"/>
              </a:rPr>
              <a:t>Muhammad Hammad</a:t>
            </a:r>
            <a:r>
              <a:rPr lang="en-US" sz="2400" dirty="0">
                <a:latin typeface="Arial" panose="020B0604020202020204" pitchFamily="34" charset="0"/>
                <a:cs typeface="Arial" panose="020B0604020202020204" pitchFamily="34" charset="0"/>
              </a:rPr>
              <a:t>)</a:t>
            </a:r>
          </a:p>
          <a:p>
            <a:pPr marL="800100" lvl="1" indent="-342900">
              <a:lnSpc>
                <a:spcPct val="150000"/>
              </a:lnSpc>
              <a:buFont typeface="Wingdings" panose="05000000000000000000" pitchFamily="2" charset="2"/>
              <a:buChar char="Ø"/>
            </a:pPr>
            <a:r>
              <a:rPr lang="en-US" sz="2000" i="1" dirty="0">
                <a:latin typeface="Arial" panose="020B0604020202020204" pitchFamily="34" charset="0"/>
                <a:cs typeface="Arial" panose="020B0604020202020204" pitchFamily="34" charset="0"/>
              </a:rPr>
              <a:t>To cover all desired and specific angles and views of the landmarks</a:t>
            </a:r>
          </a:p>
        </p:txBody>
      </p:sp>
    </p:spTree>
    <p:extLst>
      <p:ext uri="{BB962C8B-B14F-4D97-AF65-F5344CB8AC3E}">
        <p14:creationId xmlns:p14="http://schemas.microsoft.com/office/powerpoint/2010/main" val="1842553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70403"/>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47</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2" y="1046926"/>
            <a:ext cx="8242854"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Target Final Results</a:t>
            </a:r>
          </a:p>
        </p:txBody>
      </p:sp>
      <p:graphicFrame>
        <p:nvGraphicFramePr>
          <p:cNvPr id="8" name="Table 8">
            <a:extLst>
              <a:ext uri="{FF2B5EF4-FFF2-40B4-BE49-F238E27FC236}">
                <a16:creationId xmlns:a16="http://schemas.microsoft.com/office/drawing/2014/main" id="{7651339B-0F87-4966-AC93-57C18ABAACAC}"/>
              </a:ext>
            </a:extLst>
          </p:cNvPr>
          <p:cNvGraphicFramePr>
            <a:graphicFrameLocks noGrp="1"/>
          </p:cNvGraphicFramePr>
          <p:nvPr>
            <p:extLst>
              <p:ext uri="{D42A27DB-BD31-4B8C-83A1-F6EECF244321}">
                <p14:modId xmlns:p14="http://schemas.microsoft.com/office/powerpoint/2010/main" val="4136369648"/>
              </p:ext>
            </p:extLst>
          </p:nvPr>
        </p:nvGraphicFramePr>
        <p:xfrm>
          <a:off x="1" y="1662200"/>
          <a:ext cx="9143999" cy="4765103"/>
        </p:xfrm>
        <a:graphic>
          <a:graphicData uri="http://schemas.openxmlformats.org/drawingml/2006/table">
            <a:tbl>
              <a:tblPr firstRow="1" bandRow="1">
                <a:tableStyleId>{5C22544A-7EE6-4342-B048-85BDC9FD1C3A}</a:tableStyleId>
              </a:tblPr>
              <a:tblGrid>
                <a:gridCol w="1152939">
                  <a:extLst>
                    <a:ext uri="{9D8B030D-6E8A-4147-A177-3AD203B41FA5}">
                      <a16:colId xmlns:a16="http://schemas.microsoft.com/office/drawing/2014/main" val="4094790311"/>
                    </a:ext>
                  </a:extLst>
                </a:gridCol>
                <a:gridCol w="1007165">
                  <a:extLst>
                    <a:ext uri="{9D8B030D-6E8A-4147-A177-3AD203B41FA5}">
                      <a16:colId xmlns:a16="http://schemas.microsoft.com/office/drawing/2014/main" val="4132973389"/>
                    </a:ext>
                  </a:extLst>
                </a:gridCol>
                <a:gridCol w="821635">
                  <a:extLst>
                    <a:ext uri="{9D8B030D-6E8A-4147-A177-3AD203B41FA5}">
                      <a16:colId xmlns:a16="http://schemas.microsoft.com/office/drawing/2014/main" val="2644548170"/>
                    </a:ext>
                  </a:extLst>
                </a:gridCol>
                <a:gridCol w="993913">
                  <a:extLst>
                    <a:ext uri="{9D8B030D-6E8A-4147-A177-3AD203B41FA5}">
                      <a16:colId xmlns:a16="http://schemas.microsoft.com/office/drawing/2014/main" val="2671506494"/>
                    </a:ext>
                  </a:extLst>
                </a:gridCol>
                <a:gridCol w="4346713">
                  <a:extLst>
                    <a:ext uri="{9D8B030D-6E8A-4147-A177-3AD203B41FA5}">
                      <a16:colId xmlns:a16="http://schemas.microsoft.com/office/drawing/2014/main" val="742758338"/>
                    </a:ext>
                  </a:extLst>
                </a:gridCol>
                <a:gridCol w="821634">
                  <a:extLst>
                    <a:ext uri="{9D8B030D-6E8A-4147-A177-3AD203B41FA5}">
                      <a16:colId xmlns:a16="http://schemas.microsoft.com/office/drawing/2014/main" val="174933603"/>
                    </a:ext>
                  </a:extLst>
                </a:gridCol>
              </a:tblGrid>
              <a:tr h="487537">
                <a:tc>
                  <a:txBody>
                    <a:bodyPr/>
                    <a:lstStyle/>
                    <a:p>
                      <a:pPr algn="ct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Accuracy</a:t>
                      </a:r>
                    </a:p>
                  </a:txBody>
                  <a:tcPr/>
                </a:tc>
                <a:tc>
                  <a:txBody>
                    <a:bodyPr/>
                    <a:lstStyle/>
                    <a:p>
                      <a:pPr algn="ctr"/>
                      <a:r>
                        <a:rPr lang="en-US" sz="1100" dirty="0">
                          <a:latin typeface="Arial" panose="020B0604020202020204" pitchFamily="34" charset="0"/>
                          <a:cs typeface="Arial" panose="020B0604020202020204" pitchFamily="34" charset="0"/>
                        </a:rPr>
                        <a:t>Variance In Light</a:t>
                      </a:r>
                    </a:p>
                  </a:txBody>
                  <a:tcPr/>
                </a:tc>
                <a:tc>
                  <a:txBody>
                    <a:bodyPr/>
                    <a:lstStyle/>
                    <a:p>
                      <a:pPr algn="ctr"/>
                      <a:r>
                        <a:rPr lang="en-US" sz="1100" dirty="0">
                          <a:latin typeface="Arial" panose="020B0604020202020204" pitchFamily="34" charset="0"/>
                          <a:cs typeface="Arial" panose="020B0604020202020204" pitchFamily="34" charset="0"/>
                        </a:rPr>
                        <a:t>Variance in Angle/Size</a:t>
                      </a:r>
                    </a:p>
                  </a:txBody>
                  <a:tcPr/>
                </a:tc>
                <a:tc>
                  <a:txBody>
                    <a:bodyPr/>
                    <a:lstStyle/>
                    <a:p>
                      <a:pPr algn="ctr"/>
                      <a:r>
                        <a:rPr lang="en-US" sz="1100" dirty="0">
                          <a:latin typeface="Arial" panose="020B0604020202020204" pitchFamily="34" charset="0"/>
                          <a:cs typeface="Arial" panose="020B0604020202020204" pitchFamily="34" charset="0"/>
                        </a:rPr>
                        <a:t>Description</a:t>
                      </a:r>
                    </a:p>
                  </a:txBody>
                  <a:tcPr/>
                </a:tc>
                <a:tc>
                  <a:txBody>
                    <a:bodyPr/>
                    <a:lstStyle/>
                    <a:p>
                      <a:pPr algn="ctr"/>
                      <a:r>
                        <a:rPr lang="en-US" sz="1100" dirty="0">
                          <a:latin typeface="Arial" panose="020B0604020202020204" pitchFamily="34" charset="0"/>
                          <a:cs typeface="Arial" panose="020B0604020202020204" pitchFamily="34" charset="0"/>
                        </a:rPr>
                        <a:t>Geo-Info</a:t>
                      </a:r>
                    </a:p>
                  </a:txBody>
                  <a:tcPr/>
                </a:tc>
                <a:extLst>
                  <a:ext uri="{0D108BD9-81ED-4DB2-BD59-A6C34878D82A}">
                    <a16:rowId xmlns:a16="http://schemas.microsoft.com/office/drawing/2014/main" val="868012538"/>
                  </a:ext>
                </a:extLst>
              </a:tr>
              <a:tr h="313605">
                <a:tc>
                  <a:txBody>
                    <a:bodyPr/>
                    <a:lstStyle/>
                    <a:p>
                      <a:pPr algn="ctr"/>
                      <a:r>
                        <a:rPr lang="en-US" sz="1100" dirty="0">
                          <a:latin typeface="Arial" panose="020B0604020202020204" pitchFamily="34" charset="0"/>
                          <a:cs typeface="Arial" panose="020B0604020202020204" pitchFamily="34" charset="0"/>
                        </a:rPr>
                        <a:t>Microsoft API</a:t>
                      </a:r>
                    </a:p>
                  </a:txBody>
                  <a:tcPr/>
                </a:tc>
                <a:tc>
                  <a:txBody>
                    <a:bodyPr/>
                    <a:lstStyle/>
                    <a:p>
                      <a:pPr algn="ctr"/>
                      <a:r>
                        <a:rPr lang="en-US" sz="1100" dirty="0">
                          <a:latin typeface="Arial" panose="020B0604020202020204" pitchFamily="34" charset="0"/>
                          <a:cs typeface="Arial" panose="020B0604020202020204" pitchFamily="34" charset="0"/>
                        </a:rPr>
                        <a:t>11.8%</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07217608"/>
                  </a:ext>
                </a:extLst>
              </a:tr>
              <a:tr h="313605">
                <a:tc>
                  <a:txBody>
                    <a:bodyPr/>
                    <a:lstStyle/>
                    <a:p>
                      <a:pPr algn="ctr"/>
                      <a:r>
                        <a:rPr lang="en-US" sz="1100" dirty="0">
                          <a:latin typeface="Arial" panose="020B0604020202020204" pitchFamily="34" charset="0"/>
                          <a:cs typeface="Arial" panose="020B0604020202020204" pitchFamily="34" charset="0"/>
                        </a:rPr>
                        <a:t>Google API</a:t>
                      </a:r>
                    </a:p>
                  </a:txBody>
                  <a:tcPr/>
                </a:tc>
                <a:tc>
                  <a:txBody>
                    <a:bodyPr/>
                    <a:lstStyle/>
                    <a:p>
                      <a:pPr algn="ctr"/>
                      <a:r>
                        <a:rPr lang="en-US" sz="1100" dirty="0">
                          <a:latin typeface="Arial" panose="020B0604020202020204" pitchFamily="34" charset="0"/>
                          <a:cs typeface="Arial" panose="020B0604020202020204" pitchFamily="34" charset="0"/>
                        </a:rPr>
                        <a:t>35.7%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20572567"/>
                  </a:ext>
                </a:extLst>
              </a:tr>
              <a:tr h="470408">
                <a:tc>
                  <a:txBody>
                    <a:bodyPr/>
                    <a:lstStyle/>
                    <a:p>
                      <a:pPr algn="ctr"/>
                      <a:r>
                        <a:rPr lang="en-US" sz="1100" dirty="0">
                          <a:latin typeface="Arial" panose="020B0604020202020204" pitchFamily="34" charset="0"/>
                          <a:cs typeface="Arial" panose="020B0604020202020204" pitchFamily="34" charset="0"/>
                        </a:rPr>
                        <a:t>Tour The World</a:t>
                      </a:r>
                    </a:p>
                  </a:txBody>
                  <a:tcPr/>
                </a:tc>
                <a:tc>
                  <a:txBody>
                    <a:bodyPr/>
                    <a:lstStyle/>
                    <a:p>
                      <a:pPr algn="ctr"/>
                      <a:r>
                        <a:rPr lang="en-US" sz="1100" dirty="0">
                          <a:latin typeface="Arial" panose="020B0604020202020204" pitchFamily="34" charset="0"/>
                          <a:cs typeface="Arial" panose="020B0604020202020204" pitchFamily="34" charset="0"/>
                        </a:rPr>
                        <a:t>46.3%</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2230012"/>
                  </a:ext>
                </a:extLst>
              </a:tr>
              <a:tr h="313605">
                <a:tc>
                  <a:txBody>
                    <a:bodyPr/>
                    <a:lstStyle/>
                    <a:p>
                      <a:pPr algn="ctr"/>
                      <a:r>
                        <a:rPr lang="en-US" sz="1100" dirty="0">
                          <a:latin typeface="Arial" panose="020B0604020202020204" pitchFamily="34" charset="0"/>
                          <a:cs typeface="Arial" panose="020B0604020202020204" pitchFamily="34" charset="0"/>
                        </a:rPr>
                        <a:t>Scene Maps</a:t>
                      </a:r>
                    </a:p>
                  </a:txBody>
                  <a:tcPr/>
                </a:tc>
                <a:tc>
                  <a:txBody>
                    <a:bodyPr/>
                    <a:lstStyle/>
                    <a:p>
                      <a:pPr algn="ctr"/>
                      <a:r>
                        <a:rPr lang="en-US" sz="1100" dirty="0">
                          <a:latin typeface="Arial" panose="020B0604020202020204" pitchFamily="34" charset="0"/>
                          <a:cs typeface="Arial" panose="020B0604020202020204" pitchFamily="34" charset="0"/>
                        </a:rPr>
                        <a:t>80.65%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57432130"/>
                  </a:ext>
                </a:extLst>
              </a:tr>
              <a:tr h="679070">
                <a:tc>
                  <a:txBody>
                    <a:bodyPr/>
                    <a:lstStyle/>
                    <a:p>
                      <a:pPr algn="ctr"/>
                      <a:r>
                        <a:rPr lang="en-US" sz="1100" dirty="0">
                          <a:latin typeface="Arial" panose="020B0604020202020204" pitchFamily="34" charset="0"/>
                          <a:cs typeface="Arial" panose="020B0604020202020204" pitchFamily="34" charset="0"/>
                        </a:rPr>
                        <a:t>Chinese Landmarks Recognition</a:t>
                      </a:r>
                    </a:p>
                  </a:txBody>
                  <a:tcPr/>
                </a:tc>
                <a:tc>
                  <a:txBody>
                    <a:bodyPr/>
                    <a:lstStyle/>
                    <a:p>
                      <a:pPr algn="ctr"/>
                      <a:r>
                        <a:rPr lang="en-US" sz="1100" dirty="0">
                          <a:latin typeface="Arial" panose="020B0604020202020204" pitchFamily="34" charset="0"/>
                          <a:cs typeface="Arial" panose="020B0604020202020204" pitchFamily="34" charset="0"/>
                        </a:rPr>
                        <a:t>72.55%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6530023"/>
                  </a:ext>
                </a:extLst>
              </a:tr>
              <a:tr h="679070">
                <a:tc>
                  <a:txBody>
                    <a:bodyPr/>
                    <a:lstStyle/>
                    <a:p>
                      <a:pPr algn="ctr"/>
                      <a:r>
                        <a:rPr lang="en-US" sz="1100" dirty="0">
                          <a:latin typeface="Arial" panose="020B0604020202020204" pitchFamily="34" charset="0"/>
                          <a:cs typeface="Arial" panose="020B0604020202020204" pitchFamily="34" charset="0"/>
                        </a:rPr>
                        <a:t>Indian Monument Recognition</a:t>
                      </a:r>
                    </a:p>
                  </a:txBody>
                  <a:tcPr/>
                </a:tc>
                <a:tc>
                  <a:txBody>
                    <a:bodyPr/>
                    <a:lstStyle/>
                    <a:p>
                      <a:pPr algn="ctr"/>
                      <a:r>
                        <a:rPr lang="en-US" sz="1100" dirty="0">
                          <a:latin typeface="Arial" panose="020B0604020202020204" pitchFamily="34" charset="0"/>
                          <a:cs typeface="Arial" panose="020B0604020202020204" pitchFamily="34" charset="0"/>
                        </a:rPr>
                        <a:t>92.7%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b="1"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Framework for monument recognition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22556843"/>
                  </a:ext>
                </a:extLst>
              </a:tr>
              <a:tr h="533129">
                <a:tc>
                  <a:txBody>
                    <a:bodyPr/>
                    <a:lstStyle/>
                    <a:p>
                      <a:pPr algn="ctr"/>
                      <a:r>
                        <a:rPr lang="en-US" sz="1100" dirty="0">
                          <a:latin typeface="Arial" panose="020B0604020202020204" pitchFamily="34" charset="0"/>
                          <a:cs typeface="Arial" panose="020B0604020202020204" pitchFamily="34" charset="0"/>
                        </a:rPr>
                        <a:t>Cloud Mail.ru Group</a:t>
                      </a:r>
                    </a:p>
                  </a:txBody>
                  <a:tcPr/>
                </a:tc>
                <a:tc>
                  <a:txBody>
                    <a:bodyPr/>
                    <a:lstStyle/>
                    <a:p>
                      <a:pPr algn="ctr"/>
                      <a:r>
                        <a:rPr lang="en-US" sz="1100" dirty="0">
                          <a:latin typeface="Arial" panose="020B0604020202020204" pitchFamily="34" charset="0"/>
                          <a:cs typeface="Arial" panose="020B0604020202020204" pitchFamily="34" charset="0"/>
                        </a:rPr>
                        <a:t>95%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Landmark recognition framework deployed on Cloud-based application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p>
                      <a:pPr algn="ct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3769413"/>
                  </a:ext>
                </a:extLst>
              </a:tr>
              <a:tr h="487537">
                <a:tc>
                  <a:txBody>
                    <a:bodyPr/>
                    <a:lstStyle/>
                    <a:p>
                      <a:pPr algn="ctr"/>
                      <a:r>
                        <a:rPr lang="en-US" sz="1100" dirty="0">
                          <a:latin typeface="Arial" panose="020B0604020202020204" pitchFamily="34" charset="0"/>
                          <a:cs typeface="Arial" panose="020B0604020202020204" pitchFamily="34" charset="0"/>
                        </a:rPr>
                        <a:t>Case Study of Istanbul</a:t>
                      </a:r>
                    </a:p>
                  </a:txBody>
                  <a:tcPr/>
                </a:tc>
                <a:tc>
                  <a:txBody>
                    <a:bodyPr/>
                    <a:lstStyle/>
                    <a:p>
                      <a:pPr algn="ctr"/>
                      <a:r>
                        <a:rPr lang="en-US" sz="1200" dirty="0">
                          <a:latin typeface="Arial" panose="020B0604020202020204" pitchFamily="34" charset="0"/>
                          <a:cs typeface="Arial" panose="020B0604020202020204" pitchFamily="34" charset="0"/>
                        </a:rPr>
                        <a:t>96.3%</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92566772"/>
                  </a:ext>
                </a:extLst>
              </a:tr>
              <a:tr h="487537">
                <a:tc>
                  <a:txBody>
                    <a:bodyPr/>
                    <a:lstStyle/>
                    <a:p>
                      <a:pPr algn="ctr"/>
                      <a:r>
                        <a:rPr lang="en-US" sz="1100" dirty="0">
                          <a:latin typeface="Arial" panose="020B0604020202020204" pitchFamily="34" charset="0"/>
                          <a:cs typeface="Arial" panose="020B0604020202020204" pitchFamily="34" charset="0"/>
                        </a:rPr>
                        <a:t>Our Proposed Solution</a:t>
                      </a:r>
                    </a:p>
                  </a:txBody>
                  <a:tcPr/>
                </a:tc>
                <a:tc>
                  <a:txBody>
                    <a:bodyPr/>
                    <a:lstStyle/>
                    <a:p>
                      <a:pPr algn="ctr"/>
                      <a:r>
                        <a:rPr lang="en-US" sz="1100" dirty="0">
                          <a:latin typeface="Arial" panose="020B0604020202020204" pitchFamily="34" charset="0"/>
                          <a:cs typeface="Arial" panose="020B0604020202020204" pitchFamily="34" charset="0"/>
                        </a:rPr>
                        <a:t>80%+</a:t>
                      </a: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Android/cross-platform landmark recognition application</a:t>
                      </a:r>
                    </a:p>
                  </a:txBody>
                  <a:tcPr/>
                </a:tc>
                <a:tc>
                  <a:txBody>
                    <a:bodyPr/>
                    <a:lstStyle/>
                    <a:p>
                      <a:pPr algn="ctr"/>
                      <a:r>
                        <a:rPr lang="en-US" sz="1100" dirty="0">
                          <a:latin typeface="Arial" panose="020B0604020202020204" pitchFamily="34" charset="0"/>
                          <a:cs typeface="Arial" panose="020B0604020202020204" pitchFamily="34" charset="0"/>
                        </a:rPr>
                        <a:t>Maybe</a:t>
                      </a:r>
                    </a:p>
                  </a:txBody>
                  <a:tcPr/>
                </a:tc>
                <a:extLst>
                  <a:ext uri="{0D108BD9-81ED-4DB2-BD59-A6C34878D82A}">
                    <a16:rowId xmlns:a16="http://schemas.microsoft.com/office/drawing/2014/main" val="2444549569"/>
                  </a:ext>
                </a:extLst>
              </a:tr>
            </a:tbl>
          </a:graphicData>
        </a:graphic>
      </p:graphicFrame>
    </p:spTree>
    <p:extLst>
      <p:ext uri="{BB962C8B-B14F-4D97-AF65-F5344CB8AC3E}">
        <p14:creationId xmlns:p14="http://schemas.microsoft.com/office/powerpoint/2010/main" val="2159257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48</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Future Directions for Phase-2 </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3970318"/>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Several data augmentation technique’s literature review is in process and will be applied for increasing the labelled samples of the problem space</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Pre processing</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Model training</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4151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49</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17443" y="3167390"/>
            <a:ext cx="8309114"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Phase 2</a:t>
            </a:r>
          </a:p>
        </p:txBody>
      </p:sp>
    </p:spTree>
    <p:extLst>
      <p:ext uri="{BB962C8B-B14F-4D97-AF65-F5344CB8AC3E}">
        <p14:creationId xmlns:p14="http://schemas.microsoft.com/office/powerpoint/2010/main" val="2309807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5</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3697357"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Academia Solutions</a:t>
            </a:r>
          </a:p>
        </p:txBody>
      </p:sp>
      <p:sp>
        <p:nvSpPr>
          <p:cNvPr id="3" name="TextBox 2">
            <a:extLst>
              <a:ext uri="{FF2B5EF4-FFF2-40B4-BE49-F238E27FC236}">
                <a16:creationId xmlns:a16="http://schemas.microsoft.com/office/drawing/2014/main" id="{CE159B16-44EF-4A1D-90D6-F52FC6424C8A}"/>
              </a:ext>
            </a:extLst>
          </p:cNvPr>
          <p:cNvSpPr txBox="1"/>
          <p:nvPr/>
        </p:nvSpPr>
        <p:spPr>
          <a:xfrm>
            <a:off x="450573" y="1900225"/>
            <a:ext cx="8693427" cy="45368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800" dirty="0">
                <a:latin typeface="Arial" panose="020B0604020202020204" pitchFamily="34" charset="0"/>
                <a:cs typeface="Arial" panose="020B0604020202020204" pitchFamily="34" charset="0"/>
              </a:rPr>
              <a:t>Tour The World</a:t>
            </a:r>
          </a:p>
          <a:p>
            <a:pPr marL="285750" indent="-285750">
              <a:lnSpc>
                <a:spcPct val="150000"/>
              </a:lnSpc>
              <a:buFont typeface="Wingdings" panose="05000000000000000000" pitchFamily="2" charset="2"/>
              <a:buChar char="Ø"/>
            </a:pPr>
            <a:r>
              <a:rPr lang="en-US" sz="2800" dirty="0">
                <a:latin typeface="Arial" panose="020B0604020202020204" pitchFamily="34" charset="0"/>
                <a:cs typeface="Arial" panose="020B0604020202020204" pitchFamily="34" charset="0"/>
              </a:rPr>
              <a:t>Scene maps</a:t>
            </a:r>
          </a:p>
          <a:p>
            <a:pPr marL="285750" indent="-285750">
              <a:lnSpc>
                <a:spcPct val="150000"/>
              </a:lnSpc>
              <a:buFont typeface="Wingdings" panose="05000000000000000000" pitchFamily="2" charset="2"/>
              <a:buChar char="Ø"/>
            </a:pPr>
            <a:r>
              <a:rPr lang="en-US" sz="2800" dirty="0">
                <a:latin typeface="Arial" panose="020B0604020202020204" pitchFamily="34" charset="0"/>
                <a:cs typeface="Arial" panose="020B0604020202020204" pitchFamily="34" charset="0"/>
              </a:rPr>
              <a:t>Chinese Landmark Recognition</a:t>
            </a:r>
          </a:p>
          <a:p>
            <a:pPr marL="285750" indent="-285750">
              <a:lnSpc>
                <a:spcPct val="150000"/>
              </a:lnSpc>
              <a:buFont typeface="Wingdings" panose="05000000000000000000" pitchFamily="2" charset="2"/>
              <a:buChar char="Ø"/>
            </a:pPr>
            <a:r>
              <a:rPr lang="en-US" sz="2800" dirty="0">
                <a:latin typeface="Arial" panose="020B0604020202020204" pitchFamily="34" charset="0"/>
                <a:cs typeface="Arial" panose="020B0604020202020204" pitchFamily="34" charset="0"/>
              </a:rPr>
              <a:t>Indian Monument Recognition</a:t>
            </a:r>
          </a:p>
          <a:p>
            <a:pPr marL="285750" indent="-285750">
              <a:lnSpc>
                <a:spcPct val="150000"/>
              </a:lnSpc>
              <a:buFont typeface="Wingdings" panose="05000000000000000000" pitchFamily="2" charset="2"/>
              <a:buChar char="Ø"/>
            </a:pPr>
            <a:r>
              <a:rPr lang="en-US" sz="2800" dirty="0">
                <a:latin typeface="Arial" panose="020B0604020202020204" pitchFamily="34" charset="0"/>
                <a:cs typeface="Arial" panose="020B0604020202020204" pitchFamily="34" charset="0"/>
              </a:rPr>
              <a:t>Landmark Recognition at Cloud Mail.ru Group</a:t>
            </a:r>
          </a:p>
          <a:p>
            <a:pPr marL="285750" indent="-285750">
              <a:lnSpc>
                <a:spcPct val="150000"/>
              </a:lnSpc>
              <a:buFont typeface="Wingdings" panose="05000000000000000000" pitchFamily="2" charset="2"/>
              <a:buChar char="Ø"/>
            </a:pPr>
            <a:r>
              <a:rPr lang="en-US" sz="2800" dirty="0">
                <a:latin typeface="Arial" panose="020B0604020202020204" pitchFamily="34" charset="0"/>
                <a:cs typeface="Arial" panose="020B0604020202020204" pitchFamily="34" charset="0"/>
              </a:rPr>
              <a:t>Google Landmarks Recognition Challenge</a:t>
            </a:r>
          </a:p>
          <a:p>
            <a:pPr marL="285750" indent="-285750">
              <a:lnSpc>
                <a:spcPct val="150000"/>
              </a:lnSpc>
              <a:buFont typeface="Wingdings" panose="05000000000000000000" pitchFamily="2" charset="2"/>
              <a:buChar char="Ø"/>
            </a:pPr>
            <a:r>
              <a:rPr lang="en-US" sz="2800" dirty="0">
                <a:latin typeface="Arial" panose="020B0604020202020204" pitchFamily="34" charset="0"/>
                <a:cs typeface="Arial" panose="020B0604020202020204" pitchFamily="34" charset="0"/>
              </a:rPr>
              <a:t>A case study of Istanbul</a:t>
            </a:r>
          </a:p>
        </p:txBody>
      </p:sp>
    </p:spTree>
    <p:extLst>
      <p:ext uri="{BB962C8B-B14F-4D97-AF65-F5344CB8AC3E}">
        <p14:creationId xmlns:p14="http://schemas.microsoft.com/office/powerpoint/2010/main" val="2081731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50</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System Decomposition</a:t>
            </a:r>
          </a:p>
        </p:txBody>
      </p:sp>
      <p:pic>
        <p:nvPicPr>
          <p:cNvPr id="1026" name="Picture 2">
            <a:extLst>
              <a:ext uri="{FF2B5EF4-FFF2-40B4-BE49-F238E27FC236}">
                <a16:creationId xmlns:a16="http://schemas.microsoft.com/office/drawing/2014/main" id="{7CFBDFAD-03F0-4E0C-8057-005848032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1" y="2413408"/>
            <a:ext cx="9013897" cy="28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3095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51</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System Design Pattern</a:t>
            </a:r>
          </a:p>
        </p:txBody>
      </p:sp>
      <p:pic>
        <p:nvPicPr>
          <p:cNvPr id="2050" name="Picture 2">
            <a:extLst>
              <a:ext uri="{FF2B5EF4-FFF2-40B4-BE49-F238E27FC236}">
                <a16:creationId xmlns:a16="http://schemas.microsoft.com/office/drawing/2014/main" id="{24798AC1-9102-4BB3-8A7E-5953ACBA4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018" y="2562746"/>
            <a:ext cx="4318224" cy="3899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D10BF08B-677A-4E44-B41C-6C0C43529FB0}"/>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Facade Design Pattern</a:t>
            </a:r>
          </a:p>
        </p:txBody>
      </p:sp>
    </p:spTree>
    <p:extLst>
      <p:ext uri="{BB962C8B-B14F-4D97-AF65-F5344CB8AC3E}">
        <p14:creationId xmlns:p14="http://schemas.microsoft.com/office/powerpoint/2010/main" val="962352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52</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Relationship b/w Components in System</a:t>
            </a:r>
          </a:p>
        </p:txBody>
      </p:sp>
      <p:pic>
        <p:nvPicPr>
          <p:cNvPr id="10" name="Picture 2">
            <a:extLst>
              <a:ext uri="{FF2B5EF4-FFF2-40B4-BE49-F238E27FC236}">
                <a16:creationId xmlns:a16="http://schemas.microsoft.com/office/drawing/2014/main" id="{B23B8429-10F2-42EB-8A17-A2EF6DA11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722" y="2357222"/>
            <a:ext cx="7964556" cy="3982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0513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53</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Relationship b/w Components in System</a:t>
            </a:r>
          </a:p>
        </p:txBody>
      </p:sp>
      <p:pic>
        <p:nvPicPr>
          <p:cNvPr id="9218" name="Picture 2">
            <a:extLst>
              <a:ext uri="{FF2B5EF4-FFF2-40B4-BE49-F238E27FC236}">
                <a16:creationId xmlns:a16="http://schemas.microsoft.com/office/drawing/2014/main" id="{47266BFB-1617-4C87-ADF6-1256C2C06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225" y="1860499"/>
            <a:ext cx="630555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927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54</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Interactions b/w System Processes</a:t>
            </a:r>
          </a:p>
        </p:txBody>
      </p:sp>
      <p:sp>
        <p:nvSpPr>
          <p:cNvPr id="12" name="TextBox 11">
            <a:extLst>
              <a:ext uri="{FF2B5EF4-FFF2-40B4-BE49-F238E27FC236}">
                <a16:creationId xmlns:a16="http://schemas.microsoft.com/office/drawing/2014/main" id="{0B671A28-6576-46DA-960D-3874559EB6B6}"/>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Event Diagram</a:t>
            </a:r>
          </a:p>
        </p:txBody>
      </p:sp>
      <p:pic>
        <p:nvPicPr>
          <p:cNvPr id="9" name="Picture 8">
            <a:extLst>
              <a:ext uri="{FF2B5EF4-FFF2-40B4-BE49-F238E27FC236}">
                <a16:creationId xmlns:a16="http://schemas.microsoft.com/office/drawing/2014/main" id="{5FC38D10-571A-47E5-AF05-BFA4DEEA0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24" y="2513660"/>
            <a:ext cx="6613527" cy="3948707"/>
          </a:xfrm>
          <a:prstGeom prst="rect">
            <a:avLst/>
          </a:prstGeom>
        </p:spPr>
      </p:pic>
    </p:spTree>
    <p:extLst>
      <p:ext uri="{BB962C8B-B14F-4D97-AF65-F5344CB8AC3E}">
        <p14:creationId xmlns:p14="http://schemas.microsoft.com/office/powerpoint/2010/main" val="1711859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55</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Interactions b/w System Processes</a:t>
            </a:r>
          </a:p>
        </p:txBody>
      </p:sp>
      <p:pic>
        <p:nvPicPr>
          <p:cNvPr id="3074" name="Picture 2">
            <a:extLst>
              <a:ext uri="{FF2B5EF4-FFF2-40B4-BE49-F238E27FC236}">
                <a16:creationId xmlns:a16="http://schemas.microsoft.com/office/drawing/2014/main" id="{4D7386FF-817F-4A8F-92FB-7A3D3D6A9C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80" b="4186"/>
          <a:stretch/>
        </p:blipFill>
        <p:spPr bwMode="auto">
          <a:xfrm>
            <a:off x="450573" y="2598325"/>
            <a:ext cx="8242854" cy="3769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0B671A28-6576-46DA-960D-3874559EB6B6}"/>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System Swim-lane</a:t>
            </a:r>
          </a:p>
        </p:txBody>
      </p:sp>
    </p:spTree>
    <p:extLst>
      <p:ext uri="{BB962C8B-B14F-4D97-AF65-F5344CB8AC3E}">
        <p14:creationId xmlns:p14="http://schemas.microsoft.com/office/powerpoint/2010/main" val="2057739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56</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Interactions b/w System Processes</a:t>
            </a:r>
          </a:p>
        </p:txBody>
      </p:sp>
      <p:sp>
        <p:nvSpPr>
          <p:cNvPr id="12" name="TextBox 11">
            <a:extLst>
              <a:ext uri="{FF2B5EF4-FFF2-40B4-BE49-F238E27FC236}">
                <a16:creationId xmlns:a16="http://schemas.microsoft.com/office/drawing/2014/main" id="{0B671A28-6576-46DA-960D-3874559EB6B6}"/>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DFD – Context Level</a:t>
            </a:r>
          </a:p>
        </p:txBody>
      </p:sp>
      <p:pic>
        <p:nvPicPr>
          <p:cNvPr id="4098" name="Picture 2">
            <a:extLst>
              <a:ext uri="{FF2B5EF4-FFF2-40B4-BE49-F238E27FC236}">
                <a16:creationId xmlns:a16="http://schemas.microsoft.com/office/drawing/2014/main" id="{3AE37E9E-1740-49DA-8325-ED88E091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22" y="2581612"/>
            <a:ext cx="7964556" cy="3982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2306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57</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Interactions b/w System Processes</a:t>
            </a:r>
          </a:p>
        </p:txBody>
      </p:sp>
      <p:sp>
        <p:nvSpPr>
          <p:cNvPr id="12" name="TextBox 11">
            <a:extLst>
              <a:ext uri="{FF2B5EF4-FFF2-40B4-BE49-F238E27FC236}">
                <a16:creationId xmlns:a16="http://schemas.microsoft.com/office/drawing/2014/main" id="{0B671A28-6576-46DA-960D-3874559EB6B6}"/>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DFD – Level 0</a:t>
            </a:r>
          </a:p>
        </p:txBody>
      </p:sp>
      <p:pic>
        <p:nvPicPr>
          <p:cNvPr id="5122" name="Picture 2">
            <a:extLst>
              <a:ext uri="{FF2B5EF4-FFF2-40B4-BE49-F238E27FC236}">
                <a16:creationId xmlns:a16="http://schemas.microsoft.com/office/drawing/2014/main" id="{C6449FB0-B443-4C36-B83B-823CCDCAF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496" y="2584382"/>
            <a:ext cx="7673008" cy="389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9315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58</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Interactions b/w System Processes</a:t>
            </a:r>
          </a:p>
        </p:txBody>
      </p:sp>
      <p:sp>
        <p:nvSpPr>
          <p:cNvPr id="12" name="TextBox 11">
            <a:extLst>
              <a:ext uri="{FF2B5EF4-FFF2-40B4-BE49-F238E27FC236}">
                <a16:creationId xmlns:a16="http://schemas.microsoft.com/office/drawing/2014/main" id="{0B671A28-6576-46DA-960D-3874559EB6B6}"/>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DFD – Level 1, Process 1</a:t>
            </a:r>
          </a:p>
        </p:txBody>
      </p:sp>
      <p:pic>
        <p:nvPicPr>
          <p:cNvPr id="6146" name="Picture 2">
            <a:extLst>
              <a:ext uri="{FF2B5EF4-FFF2-40B4-BE49-F238E27FC236}">
                <a16:creationId xmlns:a16="http://schemas.microsoft.com/office/drawing/2014/main" id="{D7A6A337-C6ED-45FF-8B71-9489F51BD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64" y="2550367"/>
            <a:ext cx="7686262" cy="407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8716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59</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Interactions b/w System Processes</a:t>
            </a:r>
          </a:p>
        </p:txBody>
      </p:sp>
      <p:sp>
        <p:nvSpPr>
          <p:cNvPr id="12" name="TextBox 11">
            <a:extLst>
              <a:ext uri="{FF2B5EF4-FFF2-40B4-BE49-F238E27FC236}">
                <a16:creationId xmlns:a16="http://schemas.microsoft.com/office/drawing/2014/main" id="{0B671A28-6576-46DA-960D-3874559EB6B6}"/>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DFD – Level 1, Process 2</a:t>
            </a:r>
          </a:p>
        </p:txBody>
      </p:sp>
      <p:pic>
        <p:nvPicPr>
          <p:cNvPr id="7170" name="Picture 2">
            <a:extLst>
              <a:ext uri="{FF2B5EF4-FFF2-40B4-BE49-F238E27FC236}">
                <a16:creationId xmlns:a16="http://schemas.microsoft.com/office/drawing/2014/main" id="{8C9DF44C-4897-4D42-8CBB-6C5CC424E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13" y="2963993"/>
            <a:ext cx="8988574" cy="277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589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70403"/>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6</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099934"/>
            <a:ext cx="8242854"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Results of Related Literature Work</a:t>
            </a:r>
          </a:p>
        </p:txBody>
      </p:sp>
      <p:graphicFrame>
        <p:nvGraphicFramePr>
          <p:cNvPr id="8" name="Table 8">
            <a:extLst>
              <a:ext uri="{FF2B5EF4-FFF2-40B4-BE49-F238E27FC236}">
                <a16:creationId xmlns:a16="http://schemas.microsoft.com/office/drawing/2014/main" id="{7651339B-0F87-4966-AC93-57C18ABAACAC}"/>
              </a:ext>
            </a:extLst>
          </p:cNvPr>
          <p:cNvGraphicFramePr>
            <a:graphicFrameLocks noGrp="1"/>
          </p:cNvGraphicFramePr>
          <p:nvPr>
            <p:extLst>
              <p:ext uri="{D42A27DB-BD31-4B8C-83A1-F6EECF244321}">
                <p14:modId xmlns:p14="http://schemas.microsoft.com/office/powerpoint/2010/main" val="2885259341"/>
              </p:ext>
            </p:extLst>
          </p:nvPr>
        </p:nvGraphicFramePr>
        <p:xfrm>
          <a:off x="0" y="1662911"/>
          <a:ext cx="9143999" cy="4815352"/>
        </p:xfrm>
        <a:graphic>
          <a:graphicData uri="http://schemas.openxmlformats.org/drawingml/2006/table">
            <a:tbl>
              <a:tblPr firstRow="1" bandRow="1">
                <a:tableStyleId>{5C22544A-7EE6-4342-B048-85BDC9FD1C3A}</a:tableStyleId>
              </a:tblPr>
              <a:tblGrid>
                <a:gridCol w="1152939">
                  <a:extLst>
                    <a:ext uri="{9D8B030D-6E8A-4147-A177-3AD203B41FA5}">
                      <a16:colId xmlns:a16="http://schemas.microsoft.com/office/drawing/2014/main" val="4094790311"/>
                    </a:ext>
                  </a:extLst>
                </a:gridCol>
                <a:gridCol w="1007165">
                  <a:extLst>
                    <a:ext uri="{9D8B030D-6E8A-4147-A177-3AD203B41FA5}">
                      <a16:colId xmlns:a16="http://schemas.microsoft.com/office/drawing/2014/main" val="4132973389"/>
                    </a:ext>
                  </a:extLst>
                </a:gridCol>
                <a:gridCol w="821635">
                  <a:extLst>
                    <a:ext uri="{9D8B030D-6E8A-4147-A177-3AD203B41FA5}">
                      <a16:colId xmlns:a16="http://schemas.microsoft.com/office/drawing/2014/main" val="2644548170"/>
                    </a:ext>
                  </a:extLst>
                </a:gridCol>
                <a:gridCol w="993913">
                  <a:extLst>
                    <a:ext uri="{9D8B030D-6E8A-4147-A177-3AD203B41FA5}">
                      <a16:colId xmlns:a16="http://schemas.microsoft.com/office/drawing/2014/main" val="2671506494"/>
                    </a:ext>
                  </a:extLst>
                </a:gridCol>
                <a:gridCol w="4346713">
                  <a:extLst>
                    <a:ext uri="{9D8B030D-6E8A-4147-A177-3AD203B41FA5}">
                      <a16:colId xmlns:a16="http://schemas.microsoft.com/office/drawing/2014/main" val="742758338"/>
                    </a:ext>
                  </a:extLst>
                </a:gridCol>
                <a:gridCol w="821634">
                  <a:extLst>
                    <a:ext uri="{9D8B030D-6E8A-4147-A177-3AD203B41FA5}">
                      <a16:colId xmlns:a16="http://schemas.microsoft.com/office/drawing/2014/main" val="174933603"/>
                    </a:ext>
                  </a:extLst>
                </a:gridCol>
              </a:tblGrid>
              <a:tr h="531105">
                <a:tc>
                  <a:txBody>
                    <a:bodyPr/>
                    <a:lstStyle/>
                    <a:p>
                      <a:pPr algn="ctr"/>
                      <a:endParaRPr lang="en-US" sz="12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Accuracy</a:t>
                      </a:r>
                    </a:p>
                  </a:txBody>
                  <a:tcPr/>
                </a:tc>
                <a:tc>
                  <a:txBody>
                    <a:bodyPr/>
                    <a:lstStyle/>
                    <a:p>
                      <a:pPr algn="ctr"/>
                      <a:r>
                        <a:rPr lang="en-US" sz="1200" dirty="0">
                          <a:latin typeface="Arial" panose="020B0604020202020204" pitchFamily="34" charset="0"/>
                          <a:cs typeface="Arial" panose="020B0604020202020204" pitchFamily="34" charset="0"/>
                        </a:rPr>
                        <a:t>Variance In Light</a:t>
                      </a:r>
                    </a:p>
                  </a:txBody>
                  <a:tcPr/>
                </a:tc>
                <a:tc>
                  <a:txBody>
                    <a:bodyPr/>
                    <a:lstStyle/>
                    <a:p>
                      <a:pPr algn="ctr"/>
                      <a:r>
                        <a:rPr lang="en-US" sz="1200" dirty="0">
                          <a:latin typeface="Arial" panose="020B0604020202020204" pitchFamily="34" charset="0"/>
                          <a:cs typeface="Arial" panose="020B0604020202020204" pitchFamily="34" charset="0"/>
                        </a:rPr>
                        <a:t>Variance in Angle/Size</a:t>
                      </a:r>
                    </a:p>
                  </a:txBody>
                  <a:tcPr/>
                </a:tc>
                <a:tc>
                  <a:txBody>
                    <a:bodyPr/>
                    <a:lstStyle/>
                    <a:p>
                      <a:pPr algn="ctr"/>
                      <a:r>
                        <a:rPr lang="en-US" sz="1200" dirty="0">
                          <a:latin typeface="Arial" panose="020B0604020202020204" pitchFamily="34" charset="0"/>
                          <a:cs typeface="Arial" panose="020B0604020202020204" pitchFamily="34" charset="0"/>
                        </a:rPr>
                        <a:t>Description</a:t>
                      </a:r>
                    </a:p>
                  </a:txBody>
                  <a:tcPr/>
                </a:tc>
                <a:tc>
                  <a:txBody>
                    <a:bodyPr/>
                    <a:lstStyle/>
                    <a:p>
                      <a:pPr algn="ctr"/>
                      <a:r>
                        <a:rPr lang="en-US" sz="1200" dirty="0">
                          <a:latin typeface="Arial" panose="020B0604020202020204" pitchFamily="34" charset="0"/>
                          <a:cs typeface="Arial" panose="020B0604020202020204" pitchFamily="34" charset="0"/>
                        </a:rPr>
                        <a:t>Geo-Info</a:t>
                      </a:r>
                    </a:p>
                  </a:txBody>
                  <a:tcPr/>
                </a:tc>
                <a:extLst>
                  <a:ext uri="{0D108BD9-81ED-4DB2-BD59-A6C34878D82A}">
                    <a16:rowId xmlns:a16="http://schemas.microsoft.com/office/drawing/2014/main" val="868012538"/>
                  </a:ext>
                </a:extLst>
              </a:tr>
              <a:tr h="354070">
                <a:tc>
                  <a:txBody>
                    <a:bodyPr/>
                    <a:lstStyle/>
                    <a:p>
                      <a:pPr algn="ctr"/>
                      <a:r>
                        <a:rPr lang="en-US" sz="1200" dirty="0">
                          <a:latin typeface="Arial" panose="020B0604020202020204" pitchFamily="34" charset="0"/>
                          <a:cs typeface="Arial" panose="020B0604020202020204" pitchFamily="34" charset="0"/>
                        </a:rPr>
                        <a:t>Microsoft API</a:t>
                      </a:r>
                    </a:p>
                  </a:txBody>
                  <a:tcPr/>
                </a:tc>
                <a:tc>
                  <a:txBody>
                    <a:bodyPr/>
                    <a:lstStyle/>
                    <a:p>
                      <a:pPr algn="ctr"/>
                      <a:r>
                        <a:rPr lang="en-US" sz="1400" dirty="0">
                          <a:latin typeface="Arial" panose="020B0604020202020204" pitchFamily="34" charset="0"/>
                          <a:cs typeface="Arial" panose="020B0604020202020204" pitchFamily="34" charset="0"/>
                        </a:rPr>
                        <a:t>11.8%</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Cloud landmark recognition API</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07217608"/>
                  </a:ext>
                </a:extLst>
              </a:tr>
              <a:tr h="354070">
                <a:tc>
                  <a:txBody>
                    <a:bodyPr/>
                    <a:lstStyle/>
                    <a:p>
                      <a:pPr algn="ctr"/>
                      <a:r>
                        <a:rPr lang="en-US" sz="1200" dirty="0">
                          <a:latin typeface="Arial" panose="020B0604020202020204" pitchFamily="34" charset="0"/>
                          <a:cs typeface="Arial" panose="020B0604020202020204" pitchFamily="34" charset="0"/>
                        </a:rPr>
                        <a:t>Google API</a:t>
                      </a:r>
                    </a:p>
                  </a:txBody>
                  <a:tcPr/>
                </a:tc>
                <a:tc>
                  <a:txBody>
                    <a:bodyPr/>
                    <a:lstStyle/>
                    <a:p>
                      <a:pPr algn="ctr"/>
                      <a:r>
                        <a:rPr lang="en-US" sz="1400" dirty="0">
                          <a:latin typeface="Arial" panose="020B0604020202020204" pitchFamily="34" charset="0"/>
                          <a:cs typeface="Arial" panose="020B0604020202020204" pitchFamily="34" charset="0"/>
                        </a:rPr>
                        <a:t>35.7%</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Cloud landmark recognition API</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20572567"/>
                  </a:ext>
                </a:extLst>
              </a:tr>
              <a:tr h="531105">
                <a:tc>
                  <a:txBody>
                    <a:bodyPr/>
                    <a:lstStyle/>
                    <a:p>
                      <a:pPr algn="ctr"/>
                      <a:r>
                        <a:rPr lang="en-US" sz="1200" dirty="0">
                          <a:latin typeface="Arial" panose="020B0604020202020204" pitchFamily="34" charset="0"/>
                          <a:cs typeface="Arial" panose="020B0604020202020204" pitchFamily="34" charset="0"/>
                        </a:rPr>
                        <a:t>Tour The World</a:t>
                      </a:r>
                    </a:p>
                  </a:txBody>
                  <a:tcPr/>
                </a:tc>
                <a:tc>
                  <a:txBody>
                    <a:bodyPr/>
                    <a:lstStyle/>
                    <a:p>
                      <a:pPr algn="ctr"/>
                      <a:r>
                        <a:rPr lang="en-US" sz="1400" dirty="0">
                          <a:latin typeface="Arial" panose="020B0604020202020204" pitchFamily="34" charset="0"/>
                          <a:cs typeface="Arial" panose="020B0604020202020204" pitchFamily="34" charset="0"/>
                        </a:rPr>
                        <a:t>46.3%</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2230012"/>
                  </a:ext>
                </a:extLst>
              </a:tr>
              <a:tr h="354070">
                <a:tc>
                  <a:txBody>
                    <a:bodyPr/>
                    <a:lstStyle/>
                    <a:p>
                      <a:pPr algn="ctr"/>
                      <a:r>
                        <a:rPr lang="en-US" sz="1200" dirty="0">
                          <a:latin typeface="Arial" panose="020B0604020202020204" pitchFamily="34" charset="0"/>
                          <a:cs typeface="Arial" panose="020B0604020202020204" pitchFamily="34" charset="0"/>
                        </a:rPr>
                        <a:t>Scene Maps</a:t>
                      </a:r>
                    </a:p>
                  </a:txBody>
                  <a:tcPr/>
                </a:tc>
                <a:tc>
                  <a:txBody>
                    <a:bodyPr/>
                    <a:lstStyle/>
                    <a:p>
                      <a:pPr algn="ctr"/>
                      <a:r>
                        <a:rPr lang="en-US" sz="1400" dirty="0">
                          <a:latin typeface="Arial" panose="020B0604020202020204" pitchFamily="34" charset="0"/>
                          <a:cs typeface="Arial" panose="020B0604020202020204" pitchFamily="34" charset="0"/>
                        </a:rPr>
                        <a:t>80.65%</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57432130"/>
                  </a:ext>
                </a:extLst>
              </a:tr>
              <a:tr h="743547">
                <a:tc>
                  <a:txBody>
                    <a:bodyPr/>
                    <a:lstStyle/>
                    <a:p>
                      <a:pPr algn="ctr"/>
                      <a:r>
                        <a:rPr lang="en-US" sz="1200" dirty="0">
                          <a:latin typeface="Arial" panose="020B0604020202020204" pitchFamily="34" charset="0"/>
                          <a:cs typeface="Arial" panose="020B0604020202020204" pitchFamily="34" charset="0"/>
                        </a:rPr>
                        <a:t>Chinese Landmarks Recognition</a:t>
                      </a:r>
                    </a:p>
                  </a:txBody>
                  <a:tcPr/>
                </a:tc>
                <a:tc>
                  <a:txBody>
                    <a:bodyPr/>
                    <a:lstStyle/>
                    <a:p>
                      <a:pPr algn="ctr"/>
                      <a:r>
                        <a:rPr lang="en-US" sz="1400" dirty="0">
                          <a:latin typeface="Arial" panose="020B0604020202020204" pitchFamily="34" charset="0"/>
                          <a:cs typeface="Arial" panose="020B0604020202020204" pitchFamily="34" charset="0"/>
                        </a:rPr>
                        <a:t>72.55%</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6530023"/>
                  </a:ext>
                </a:extLst>
              </a:tr>
              <a:tr h="743547">
                <a:tc>
                  <a:txBody>
                    <a:bodyPr/>
                    <a:lstStyle/>
                    <a:p>
                      <a:pPr algn="ctr"/>
                      <a:r>
                        <a:rPr lang="en-US" sz="1200" dirty="0">
                          <a:latin typeface="Arial" panose="020B0604020202020204" pitchFamily="34" charset="0"/>
                          <a:cs typeface="Arial" panose="020B0604020202020204" pitchFamily="34" charset="0"/>
                        </a:rPr>
                        <a:t>Indian Monument Recognition</a:t>
                      </a:r>
                    </a:p>
                  </a:txBody>
                  <a:tcPr/>
                </a:tc>
                <a:tc>
                  <a:txBody>
                    <a:bodyPr/>
                    <a:lstStyle/>
                    <a:p>
                      <a:pPr algn="ctr"/>
                      <a:r>
                        <a:rPr lang="en-US" sz="1400" dirty="0">
                          <a:latin typeface="Arial" panose="020B0604020202020204" pitchFamily="34" charset="0"/>
                          <a:cs typeface="Arial" panose="020B0604020202020204" pitchFamily="34" charset="0"/>
                        </a:rPr>
                        <a:t>92.7%</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i="0" kern="1200" dirty="0">
                          <a:solidFill>
                            <a:schemeClr val="dk1"/>
                          </a:solidFill>
                          <a:effectLst/>
                          <a:latin typeface="Arial" panose="020B0604020202020204" pitchFamily="34" charset="0"/>
                          <a:ea typeface="+mn-ea"/>
                          <a:cs typeface="Arial" panose="020B0604020202020204" pitchFamily="34" charset="0"/>
                        </a:rPr>
                        <a:t>✓</a:t>
                      </a:r>
                      <a:endParaRPr lang="en-US" sz="1400" b="1"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Framework for monument recognition</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22556843"/>
                  </a:ext>
                </a:extLst>
              </a:tr>
              <a:tr h="601919">
                <a:tc>
                  <a:txBody>
                    <a:bodyPr/>
                    <a:lstStyle/>
                    <a:p>
                      <a:pPr algn="ctr"/>
                      <a:r>
                        <a:rPr lang="en-US" sz="1200" dirty="0">
                          <a:latin typeface="Arial" panose="020B0604020202020204" pitchFamily="34" charset="0"/>
                          <a:cs typeface="Arial" panose="020B0604020202020204" pitchFamily="34" charset="0"/>
                        </a:rPr>
                        <a:t>Cloud Mail.ru Group</a:t>
                      </a:r>
                    </a:p>
                  </a:txBody>
                  <a:tcPr/>
                </a:tc>
                <a:tc>
                  <a:txBody>
                    <a:bodyPr/>
                    <a:lstStyle/>
                    <a:p>
                      <a:pPr algn="ctr"/>
                      <a:r>
                        <a:rPr lang="en-US" sz="1400" dirty="0">
                          <a:latin typeface="Arial" panose="020B0604020202020204" pitchFamily="34" charset="0"/>
                          <a:cs typeface="Arial" panose="020B0604020202020204" pitchFamily="34" charset="0"/>
                        </a:rPr>
                        <a:t>95%</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i="0" kern="1200" dirty="0">
                          <a:solidFill>
                            <a:schemeClr val="dk1"/>
                          </a:solidFill>
                          <a:effectLst/>
                          <a:latin typeface="Arial" panose="020B0604020202020204" pitchFamily="34" charset="0"/>
                          <a:ea typeface="+mn-ea"/>
                          <a:cs typeface="Arial" panose="020B0604020202020204" pitchFamily="34" charset="0"/>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Landmark recognition framework deployed on Cloud-based application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dk1"/>
                          </a:solidFill>
                          <a:effectLst/>
                          <a:latin typeface="Arial" panose="020B0604020202020204" pitchFamily="34" charset="0"/>
                          <a:ea typeface="+mn-ea"/>
                          <a:cs typeface="Arial" panose="020B0604020202020204" pitchFamily="34" charset="0"/>
                        </a:rPr>
                        <a:t>✓</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3769413"/>
                  </a:ext>
                </a:extLst>
              </a:tr>
              <a:tr h="601919">
                <a:tc>
                  <a:txBody>
                    <a:bodyPr/>
                    <a:lstStyle/>
                    <a:p>
                      <a:pPr algn="ctr"/>
                      <a:r>
                        <a:rPr lang="en-US" sz="1200" dirty="0">
                          <a:latin typeface="Arial" panose="020B0604020202020204" pitchFamily="34" charset="0"/>
                          <a:cs typeface="Arial" panose="020B0604020202020204" pitchFamily="34" charset="0"/>
                        </a:rPr>
                        <a:t>Case Study of Istanbul</a:t>
                      </a:r>
                    </a:p>
                  </a:txBody>
                  <a:tcPr/>
                </a:tc>
                <a:tc>
                  <a:txBody>
                    <a:bodyPr/>
                    <a:lstStyle/>
                    <a:p>
                      <a:pPr algn="ctr"/>
                      <a:r>
                        <a:rPr lang="en-US" sz="1400" dirty="0">
                          <a:latin typeface="Arial" panose="020B0604020202020204" pitchFamily="34" charset="0"/>
                          <a:cs typeface="Arial" panose="020B0604020202020204" pitchFamily="34" charset="0"/>
                        </a:rPr>
                        <a:t>96.3%</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400" b="1" dirty="0">
                          <a:latin typeface="Arial" panose="020B0604020202020204" pitchFamily="34" charset="0"/>
                          <a:cs typeface="Arial" panose="020B0604020202020204" pitchFamily="34" charset="0"/>
                        </a:rPr>
                        <a:t>X</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05950365"/>
                  </a:ext>
                </a:extLst>
              </a:tr>
            </a:tbl>
          </a:graphicData>
        </a:graphic>
      </p:graphicFrame>
    </p:spTree>
    <p:extLst>
      <p:ext uri="{BB962C8B-B14F-4D97-AF65-F5344CB8AC3E}">
        <p14:creationId xmlns:p14="http://schemas.microsoft.com/office/powerpoint/2010/main" val="2076908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60</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Interactions b/w System Processes</a:t>
            </a:r>
          </a:p>
        </p:txBody>
      </p:sp>
      <p:sp>
        <p:nvSpPr>
          <p:cNvPr id="12" name="TextBox 11">
            <a:extLst>
              <a:ext uri="{FF2B5EF4-FFF2-40B4-BE49-F238E27FC236}">
                <a16:creationId xmlns:a16="http://schemas.microsoft.com/office/drawing/2014/main" id="{0B671A28-6576-46DA-960D-3874559EB6B6}"/>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DFD – Level 1, Process 3</a:t>
            </a:r>
          </a:p>
        </p:txBody>
      </p:sp>
      <p:pic>
        <p:nvPicPr>
          <p:cNvPr id="8194" name="Picture 2">
            <a:extLst>
              <a:ext uri="{FF2B5EF4-FFF2-40B4-BE49-F238E27FC236}">
                <a16:creationId xmlns:a16="http://schemas.microsoft.com/office/drawing/2014/main" id="{A9DCF50E-A4A4-4D32-80A0-CD5A7A214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381" y="2458291"/>
            <a:ext cx="8072227" cy="413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7630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61</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Directions for Phase-2 </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3970318"/>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Several data augmentation technique’s literature review is in process and will be applied for increasing the labelled samples of the problem space</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Pre processing</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Model training</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CC1A86D-84FE-493D-A442-BC4FB6E5BFD1}"/>
              </a:ext>
            </a:extLst>
          </p:cNvPr>
          <p:cNvSpPr txBox="1"/>
          <p:nvPr/>
        </p:nvSpPr>
        <p:spPr>
          <a:xfrm>
            <a:off x="3969025" y="3933572"/>
            <a:ext cx="3134140" cy="1384995"/>
          </a:xfrm>
          <a:prstGeom prst="rect">
            <a:avLst/>
          </a:prstGeom>
          <a:noFill/>
          <a:ln>
            <a:solidFill>
              <a:srgbClr val="FF0000"/>
            </a:solidFill>
          </a:ln>
        </p:spPr>
        <p:txBody>
          <a:bodyPr wrap="square" rtlCol="0">
            <a:spAutoFit/>
          </a:bodyPr>
          <a:lstStyle/>
          <a:p>
            <a:pPr algn="ctr"/>
            <a:r>
              <a:rPr lang="en-US" sz="2800" dirty="0">
                <a:solidFill>
                  <a:schemeClr val="accent1">
                    <a:lumMod val="75000"/>
                  </a:schemeClr>
                </a:solidFill>
                <a:latin typeface="Arial" panose="020B0604020202020204" pitchFamily="34" charset="0"/>
                <a:cs typeface="Arial" panose="020B0604020202020204" pitchFamily="34" charset="0"/>
              </a:rPr>
              <a:t>These were our main targets for phase 2!!</a:t>
            </a:r>
          </a:p>
        </p:txBody>
      </p:sp>
    </p:spTree>
    <p:extLst>
      <p:ext uri="{BB962C8B-B14F-4D97-AF65-F5344CB8AC3E}">
        <p14:creationId xmlns:p14="http://schemas.microsoft.com/office/powerpoint/2010/main" val="1121416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62</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Directions for Phase-2 </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4093428"/>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Several data augmentation technique’s literature review is in process and will be applied for increasing the labelled samples of the problem space</a:t>
            </a:r>
          </a:p>
          <a:p>
            <a:pPr marL="342900" indent="-342900" algn="l" rtl="0" fontAlgn="base">
              <a:buFont typeface="Wingdings" panose="05000000000000000000" pitchFamily="2" charset="2"/>
              <a:buChar char="Ø"/>
            </a:pPr>
            <a:r>
              <a:rPr lang="en-US" sz="2400" b="1" i="0" dirty="0">
                <a:solidFill>
                  <a:srgbClr val="385623"/>
                </a:solidFill>
                <a:effectLst/>
                <a:latin typeface="Calibri" panose="020F0502020204030204" pitchFamily="34" charset="0"/>
              </a:rPr>
              <a:t>Horizontal flipping </a:t>
            </a:r>
            <a:r>
              <a:rPr lang="en-US" sz="2400" b="0" i="0" dirty="0">
                <a:solidFill>
                  <a:srgbClr val="385623"/>
                </a:solidFill>
                <a:effectLst/>
                <a:latin typeface="Calibri" panose="020F0502020204030204" pitchFamily="34" charset="0"/>
              </a:rPr>
              <a:t> </a:t>
            </a:r>
            <a:endParaRPr lang="en-US" sz="3600" b="0" i="0" dirty="0">
              <a:solidFill>
                <a:srgbClr val="000000"/>
              </a:solidFill>
              <a:effectLst/>
              <a:latin typeface="Segoe UI" panose="020B0502040204020203" pitchFamily="34" charset="0"/>
            </a:endParaRPr>
          </a:p>
          <a:p>
            <a:pPr marL="342900" indent="-342900" algn="l" rtl="0" fontAlgn="base">
              <a:buFont typeface="Wingdings" panose="05000000000000000000" pitchFamily="2" charset="2"/>
              <a:buChar char="Ø"/>
            </a:pPr>
            <a:r>
              <a:rPr lang="en-US" sz="2400" b="1" dirty="0">
                <a:solidFill>
                  <a:srgbClr val="385623"/>
                </a:solidFill>
                <a:latin typeface="Calibri" panose="020F0502020204030204" pitchFamily="34" charset="0"/>
              </a:rPr>
              <a:t>V</a:t>
            </a:r>
            <a:r>
              <a:rPr lang="en-US" sz="2400" b="1" i="0" dirty="0">
                <a:solidFill>
                  <a:srgbClr val="385623"/>
                </a:solidFill>
                <a:effectLst/>
                <a:latin typeface="Calibri" panose="020F0502020204030204" pitchFamily="34" charset="0"/>
              </a:rPr>
              <a:t>ertical flipping</a:t>
            </a:r>
            <a:r>
              <a:rPr lang="en-US" sz="2400" b="0" i="0" dirty="0">
                <a:solidFill>
                  <a:srgbClr val="385623"/>
                </a:solidFill>
                <a:effectLst/>
                <a:latin typeface="Calibri" panose="020F0502020204030204" pitchFamily="34" charset="0"/>
              </a:rPr>
              <a:t> </a:t>
            </a:r>
            <a:endParaRPr lang="en-US" sz="3600" b="0" i="0" dirty="0">
              <a:solidFill>
                <a:srgbClr val="000000"/>
              </a:solidFill>
              <a:effectLst/>
              <a:latin typeface="Segoe UI" panose="020B0502040204020203" pitchFamily="34" charset="0"/>
            </a:endParaRPr>
          </a:p>
          <a:p>
            <a:pPr marL="342900" indent="-342900" algn="l" rtl="0" fontAlgn="base">
              <a:buFont typeface="Wingdings" panose="05000000000000000000" pitchFamily="2" charset="2"/>
              <a:buChar char="Ø"/>
            </a:pPr>
            <a:r>
              <a:rPr lang="en-US" sz="2400" b="1" i="0" dirty="0">
                <a:solidFill>
                  <a:srgbClr val="385623"/>
                </a:solidFill>
                <a:effectLst/>
                <a:latin typeface="Calibri" panose="020F0502020204030204" pitchFamily="34" charset="0"/>
              </a:rPr>
              <a:t>Brightness</a:t>
            </a:r>
            <a:r>
              <a:rPr lang="en-US" sz="2400" b="1" dirty="0">
                <a:solidFill>
                  <a:srgbClr val="385623"/>
                </a:solidFill>
                <a:latin typeface="Calibri" panose="020F0502020204030204" pitchFamily="34" charset="0"/>
              </a:rPr>
              <a:t> </a:t>
            </a:r>
            <a:r>
              <a:rPr lang="en-US" sz="2400" b="1" i="0" dirty="0">
                <a:solidFill>
                  <a:srgbClr val="385623"/>
                </a:solidFill>
                <a:effectLst/>
                <a:latin typeface="Calibri" panose="020F0502020204030204" pitchFamily="34" charset="0"/>
              </a:rPr>
              <a:t>range = [0.2,1.0]</a:t>
            </a:r>
            <a:endParaRPr lang="en-US" sz="3600" b="0" i="0" dirty="0">
              <a:solidFill>
                <a:srgbClr val="000000"/>
              </a:solidFill>
              <a:effectLst/>
              <a:latin typeface="Segoe UI" panose="020B0502040204020203" pitchFamily="34" charset="0"/>
            </a:endParaRPr>
          </a:p>
          <a:p>
            <a:pPr marL="342900" indent="-342900" algn="l" rtl="0" fontAlgn="base">
              <a:buFont typeface="Wingdings" panose="05000000000000000000" pitchFamily="2" charset="2"/>
              <a:buChar char="Ø"/>
            </a:pPr>
            <a:r>
              <a:rPr lang="en-US" sz="2400" b="1" i="0" dirty="0">
                <a:solidFill>
                  <a:srgbClr val="385623"/>
                </a:solidFill>
                <a:effectLst/>
                <a:latin typeface="Calibri" panose="020F0502020204030204" pitchFamily="34" charset="0"/>
              </a:rPr>
              <a:t>Fill mode="constant” </a:t>
            </a:r>
          </a:p>
          <a:p>
            <a:pPr algn="l" rtl="0" fontAlgn="base"/>
            <a:r>
              <a:rPr lang="en-US" sz="2400" b="1" dirty="0">
                <a:solidFill>
                  <a:srgbClr val="385623"/>
                </a:solidFill>
                <a:latin typeface="Calibri" panose="020F0502020204030204" pitchFamily="34" charset="0"/>
              </a:rPr>
              <a:t>     with </a:t>
            </a:r>
            <a:r>
              <a:rPr lang="en-US" sz="2400" dirty="0">
                <a:solidFill>
                  <a:srgbClr val="385623"/>
                </a:solidFill>
                <a:latin typeface="Calibri" panose="020F0502020204030204" pitchFamily="34" charset="0"/>
              </a:rPr>
              <a:t>(</a:t>
            </a:r>
            <a:r>
              <a:rPr lang="en-US" sz="2400" b="1" i="0" dirty="0">
                <a:solidFill>
                  <a:srgbClr val="385623"/>
                </a:solidFill>
                <a:effectLst/>
                <a:latin typeface="Calibri" panose="020F0502020204030204" pitchFamily="34" charset="0"/>
              </a:rPr>
              <a:t>Zero Padding</a:t>
            </a:r>
            <a:r>
              <a:rPr lang="en-US" sz="2400" dirty="0">
                <a:solidFill>
                  <a:srgbClr val="385623"/>
                </a:solidFill>
                <a:latin typeface="Calibri" panose="020F0502020204030204" pitchFamily="34" charset="0"/>
              </a:rPr>
              <a:t>)</a:t>
            </a:r>
            <a:r>
              <a:rPr lang="en-US" sz="2800" b="0" i="0" dirty="0">
                <a:solidFill>
                  <a:srgbClr val="385623"/>
                </a:solidFill>
                <a:effectLst/>
                <a:latin typeface="Calibri" panose="020F0502020204030204" pitchFamily="34" charset="0"/>
              </a:rPr>
              <a:t> </a:t>
            </a:r>
            <a:endParaRPr lang="en-US" sz="4000" b="0" i="0" dirty="0">
              <a:solidFill>
                <a:srgbClr val="000000"/>
              </a:solidFill>
              <a:effectLst/>
              <a:latin typeface="Segoe UI" panose="020B0502040204020203" pitchFamily="34" charset="0"/>
            </a:endParaRPr>
          </a:p>
          <a:p>
            <a:pPr marL="342900" indent="-342900" algn="l" rtl="0" fontAlgn="base">
              <a:buFont typeface="Wingdings" panose="05000000000000000000" pitchFamily="2" charset="2"/>
              <a:buChar char="Ø"/>
            </a:pPr>
            <a:r>
              <a:rPr lang="en-US" sz="2400" b="1" dirty="0">
                <a:solidFill>
                  <a:srgbClr val="385623"/>
                </a:solidFill>
                <a:latin typeface="Calibri" panose="020F0502020204030204" pitchFamily="34" charset="0"/>
              </a:rPr>
              <a:t>R</a:t>
            </a:r>
            <a:r>
              <a:rPr lang="en-US" sz="2400" b="1" i="0" dirty="0">
                <a:solidFill>
                  <a:srgbClr val="385623"/>
                </a:solidFill>
                <a:effectLst/>
                <a:latin typeface="Calibri" panose="020F0502020204030204" pitchFamily="34" charset="0"/>
              </a:rPr>
              <a:t>otation</a:t>
            </a:r>
            <a:r>
              <a:rPr lang="en-US" sz="2400" b="1" dirty="0">
                <a:solidFill>
                  <a:srgbClr val="385623"/>
                </a:solidFill>
                <a:latin typeface="Calibri" panose="020F0502020204030204" pitchFamily="34" charset="0"/>
              </a:rPr>
              <a:t> Ranges</a:t>
            </a:r>
            <a:r>
              <a:rPr lang="en-US" sz="2400" b="1" i="0" dirty="0">
                <a:solidFill>
                  <a:srgbClr val="385623"/>
                </a:solidFill>
                <a:effectLst/>
                <a:latin typeface="Calibri" panose="020F0502020204030204" pitchFamily="34" charset="0"/>
              </a:rPr>
              <a:t>[0-50]</a:t>
            </a:r>
            <a:endParaRPr lang="en-US" sz="3600" b="0" i="0" dirty="0">
              <a:solidFill>
                <a:srgbClr val="000000"/>
              </a:solidFill>
              <a:effectLst/>
              <a:latin typeface="Segoe UI" panose="020B0502040204020203" pitchFamily="34" charset="0"/>
            </a:endParaRPr>
          </a:p>
        </p:txBody>
      </p:sp>
      <p:sp>
        <p:nvSpPr>
          <p:cNvPr id="11" name="TextBox 10">
            <a:extLst>
              <a:ext uri="{FF2B5EF4-FFF2-40B4-BE49-F238E27FC236}">
                <a16:creationId xmlns:a16="http://schemas.microsoft.com/office/drawing/2014/main" id="{628A2C27-04E9-4875-8476-971EEF1CF6C6}"/>
              </a:ext>
            </a:extLst>
          </p:cNvPr>
          <p:cNvSpPr txBox="1"/>
          <p:nvPr/>
        </p:nvSpPr>
        <p:spPr>
          <a:xfrm>
            <a:off x="4808057" y="3443885"/>
            <a:ext cx="3832360" cy="2677656"/>
          </a:xfrm>
          <a:prstGeom prst="rect">
            <a:avLst/>
          </a:prstGeom>
          <a:noFill/>
          <a:ln>
            <a:solidFill>
              <a:srgbClr val="FF0000"/>
            </a:solidFill>
          </a:ln>
        </p:spPr>
        <p:txBody>
          <a:bodyPr wrap="square" rtlCol="0">
            <a:spAutoFit/>
          </a:bodyPr>
          <a:lstStyle/>
          <a:p>
            <a:pPr algn="ctr"/>
            <a:r>
              <a:rPr lang="en-US" sz="2400" dirty="0">
                <a:solidFill>
                  <a:schemeClr val="accent1">
                    <a:lumMod val="75000"/>
                  </a:schemeClr>
                </a:solidFill>
                <a:latin typeface="Arial" panose="020B0604020202020204" pitchFamily="34" charset="0"/>
                <a:cs typeface="Arial" panose="020B0604020202020204" pitchFamily="34" charset="0"/>
              </a:rPr>
              <a:t>After literature review and discussion with supervisor, some pre-processing techniques were finalized for the experimentation involving data augmentation</a:t>
            </a:r>
          </a:p>
        </p:txBody>
      </p:sp>
    </p:spTree>
    <p:extLst>
      <p:ext uri="{BB962C8B-B14F-4D97-AF65-F5344CB8AC3E}">
        <p14:creationId xmlns:p14="http://schemas.microsoft.com/office/powerpoint/2010/main" val="4127872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63</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Directions for Phase-2 </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Pre processing</a:t>
            </a:r>
          </a:p>
        </p:txBody>
      </p:sp>
      <p:sp>
        <p:nvSpPr>
          <p:cNvPr id="11" name="TextBox 10">
            <a:extLst>
              <a:ext uri="{FF2B5EF4-FFF2-40B4-BE49-F238E27FC236}">
                <a16:creationId xmlns:a16="http://schemas.microsoft.com/office/drawing/2014/main" id="{0E08071E-50BB-4C18-8FDB-9BEE8222BC90}"/>
              </a:ext>
            </a:extLst>
          </p:cNvPr>
          <p:cNvSpPr txBox="1"/>
          <p:nvPr/>
        </p:nvSpPr>
        <p:spPr>
          <a:xfrm>
            <a:off x="450573" y="2829762"/>
            <a:ext cx="8189844" cy="3046988"/>
          </a:xfrm>
          <a:prstGeom prst="rect">
            <a:avLst/>
          </a:prstGeom>
          <a:noFill/>
          <a:ln>
            <a:solidFill>
              <a:srgbClr val="FF0000"/>
            </a:solidFill>
          </a:ln>
        </p:spPr>
        <p:txBody>
          <a:bodyPr wrap="square" rtlCol="0">
            <a:spAutoFit/>
          </a:bodyPr>
          <a:lstStyle/>
          <a:p>
            <a:pPr algn="ctr"/>
            <a:r>
              <a:rPr lang="en-US" sz="2400" dirty="0">
                <a:solidFill>
                  <a:schemeClr val="accent1">
                    <a:lumMod val="75000"/>
                  </a:schemeClr>
                </a:solidFill>
                <a:latin typeface="Arial" panose="020B0604020202020204" pitchFamily="34" charset="0"/>
                <a:cs typeface="Arial" panose="020B0604020202020204" pitchFamily="34" charset="0"/>
              </a:rPr>
              <a:t>In pre-processing, manual cropping was done in images involving more than one landmarks in a single image, the images were resized to the dimensions which are compatible with pre-trained models like Resnet, VGGNet, InceptionNet</a:t>
            </a:r>
          </a:p>
          <a:p>
            <a:pPr algn="ctr"/>
            <a:r>
              <a:rPr lang="en-US" sz="2400" dirty="0">
                <a:solidFill>
                  <a:schemeClr val="accent1">
                    <a:lumMod val="75000"/>
                  </a:schemeClr>
                </a:solidFill>
                <a:latin typeface="Arial" panose="020B0604020202020204" pitchFamily="34" charset="0"/>
                <a:cs typeface="Arial" panose="020B0604020202020204" pitchFamily="34" charset="0"/>
              </a:rPr>
              <a:t>Other used pre-processing techniques include rgb to grayscale, rotation and zoom ranges, horizontally and vertically flipping of images for data augmentation</a:t>
            </a:r>
          </a:p>
        </p:txBody>
      </p:sp>
    </p:spTree>
    <p:extLst>
      <p:ext uri="{BB962C8B-B14F-4D97-AF65-F5344CB8AC3E}">
        <p14:creationId xmlns:p14="http://schemas.microsoft.com/office/powerpoint/2010/main" val="3855083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64</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Directions for Phase-2 </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138499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Model training</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7247CD1-41B1-4C2F-AD0C-A95A8AF2D712}"/>
              </a:ext>
            </a:extLst>
          </p:cNvPr>
          <p:cNvSpPr txBox="1"/>
          <p:nvPr/>
        </p:nvSpPr>
        <p:spPr>
          <a:xfrm>
            <a:off x="640080" y="3333886"/>
            <a:ext cx="8189844" cy="1569660"/>
          </a:xfrm>
          <a:prstGeom prst="rect">
            <a:avLst/>
          </a:prstGeom>
          <a:noFill/>
          <a:ln>
            <a:solidFill>
              <a:srgbClr val="FF0000"/>
            </a:solidFill>
          </a:ln>
        </p:spPr>
        <p:txBody>
          <a:bodyPr wrap="square" rtlCol="0">
            <a:spAutoFit/>
          </a:bodyPr>
          <a:lstStyle/>
          <a:p>
            <a:pPr algn="ctr"/>
            <a:r>
              <a:rPr lang="en-US" sz="2400" dirty="0">
                <a:solidFill>
                  <a:schemeClr val="accent1">
                    <a:lumMod val="75000"/>
                  </a:schemeClr>
                </a:solidFill>
                <a:latin typeface="Arial" panose="020B0604020202020204" pitchFamily="34" charset="0"/>
                <a:cs typeface="Arial" panose="020B0604020202020204" pitchFamily="34" charset="0"/>
              </a:rPr>
              <a:t>Several experiments were carried out for model training on pre-trained models with weights and without weights, with augmentation and without augmentation, with parts of landmarks images and just whole landmarks images</a:t>
            </a:r>
          </a:p>
        </p:txBody>
      </p:sp>
    </p:spTree>
    <p:extLst>
      <p:ext uri="{BB962C8B-B14F-4D97-AF65-F5344CB8AC3E}">
        <p14:creationId xmlns:p14="http://schemas.microsoft.com/office/powerpoint/2010/main" val="935754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65</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Dataset Variation</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Whole + Parts of Landmarks </a:t>
            </a:r>
          </a:p>
        </p:txBody>
      </p:sp>
      <p:pic>
        <p:nvPicPr>
          <p:cNvPr id="12" name="Picture 11">
            <a:extLst>
              <a:ext uri="{FF2B5EF4-FFF2-40B4-BE49-F238E27FC236}">
                <a16:creationId xmlns:a16="http://schemas.microsoft.com/office/drawing/2014/main" id="{A9250FE9-FC48-4EC8-A1F6-43D4243F7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237" y="2463852"/>
            <a:ext cx="3998515" cy="3998515"/>
          </a:xfrm>
          <a:prstGeom prst="rect">
            <a:avLst/>
          </a:prstGeom>
        </p:spPr>
      </p:pic>
    </p:spTree>
    <p:extLst>
      <p:ext uri="{BB962C8B-B14F-4D97-AF65-F5344CB8AC3E}">
        <p14:creationId xmlns:p14="http://schemas.microsoft.com/office/powerpoint/2010/main" val="3810757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66</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Dataset Variation</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Whole Landmarks </a:t>
            </a:r>
          </a:p>
        </p:txBody>
      </p:sp>
      <p:pic>
        <p:nvPicPr>
          <p:cNvPr id="8" name="Picture 7">
            <a:extLst>
              <a:ext uri="{FF2B5EF4-FFF2-40B4-BE49-F238E27FC236}">
                <a16:creationId xmlns:a16="http://schemas.microsoft.com/office/drawing/2014/main" id="{11F33AEE-8F56-4BEE-AA28-765B5C3D9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547" y="2526471"/>
            <a:ext cx="3935896" cy="3935896"/>
          </a:xfrm>
          <a:prstGeom prst="rect">
            <a:avLst/>
          </a:prstGeom>
        </p:spPr>
      </p:pic>
    </p:spTree>
    <p:extLst>
      <p:ext uri="{BB962C8B-B14F-4D97-AF65-F5344CB8AC3E}">
        <p14:creationId xmlns:p14="http://schemas.microsoft.com/office/powerpoint/2010/main" val="1176075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67</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440120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Models</a:t>
            </a:r>
          </a:p>
          <a:p>
            <a:pPr marL="800100" lvl="1"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Resnet-50</a:t>
            </a:r>
          </a:p>
          <a:p>
            <a:pPr marL="800100" lvl="1"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Resnet-50 Architecture</a:t>
            </a:r>
          </a:p>
          <a:p>
            <a:pPr marL="800100" lvl="1"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InceptionV3 Architecture</a:t>
            </a:r>
          </a:p>
          <a:p>
            <a:pPr marL="800100" lvl="1"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VGG-16</a:t>
            </a: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We were asked to use early stopping and to show confusion matrix of the models in Phase 1 presentation, so we have used early stopping for comparison in few experiments and confusion matrix of every experiment this time</a:t>
            </a:r>
          </a:p>
        </p:txBody>
      </p:sp>
    </p:spTree>
    <p:extLst>
      <p:ext uri="{BB962C8B-B14F-4D97-AF65-F5344CB8AC3E}">
        <p14:creationId xmlns:p14="http://schemas.microsoft.com/office/powerpoint/2010/main" val="1337378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68</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353943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Models were experimented on grayscale images as well, due to color variation of some landmarks like Hazuri Bagh because of weather seasons after discussing with experts in Faculty (</a:t>
            </a:r>
            <a:r>
              <a:rPr lang="en-US" sz="2800" dirty="0" err="1">
                <a:latin typeface="Arial" panose="020B0604020202020204" pitchFamily="34" charset="0"/>
                <a:cs typeface="Arial" panose="020B0604020202020204" pitchFamily="34" charset="0"/>
              </a:rPr>
              <a:t>FoIT</a:t>
            </a:r>
            <a:r>
              <a:rPr lang="en-US" sz="2800" dirty="0">
                <a:latin typeface="Arial" panose="020B0604020202020204" pitchFamily="34" charset="0"/>
                <a:cs typeface="Arial" panose="020B0604020202020204" pitchFamily="34" charset="0"/>
              </a:rPr>
              <a:t>)</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Testing set (unseen) was manually created from the whole dataset consisting of 681 images</a:t>
            </a:r>
          </a:p>
        </p:txBody>
      </p:sp>
    </p:spTree>
    <p:extLst>
      <p:ext uri="{BB962C8B-B14F-4D97-AF65-F5344CB8AC3E}">
        <p14:creationId xmlns:p14="http://schemas.microsoft.com/office/powerpoint/2010/main" val="3003066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69</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1154162"/>
          </a:xfrm>
          <a:prstGeom prst="rect">
            <a:avLst/>
          </a:prstGeom>
          <a:noFill/>
        </p:spPr>
        <p:txBody>
          <a:bodyPr wrap="square" rtlCol="0">
            <a:spAutoFit/>
          </a:bodyPr>
          <a:lstStyle/>
          <a:p>
            <a:pPr marL="342900" indent="-342900">
              <a:buFont typeface="Wingdings" panose="05000000000000000000" pitchFamily="2" charset="2"/>
              <a:buChar char="Ø"/>
            </a:pPr>
            <a:r>
              <a:rPr lang="en-US" sz="2300" dirty="0">
                <a:latin typeface="Arial" panose="020B0604020202020204" pitchFamily="34" charset="0"/>
                <a:cs typeface="Arial" panose="020B0604020202020204" pitchFamily="34" charset="0"/>
              </a:rPr>
              <a:t>Pre-trained Resnet 50 with Augmentation &amp; without Early Stopping Criteria on RGB images and Whole + Parts Dataset</a:t>
            </a:r>
          </a:p>
        </p:txBody>
      </p:sp>
      <p:pic>
        <p:nvPicPr>
          <p:cNvPr id="1026" name="Picture 2">
            <a:extLst>
              <a:ext uri="{FF2B5EF4-FFF2-40B4-BE49-F238E27FC236}">
                <a16:creationId xmlns:a16="http://schemas.microsoft.com/office/drawing/2014/main" id="{9AABBE87-2AA3-4BD3-AF06-FB0C78055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4" y="3093758"/>
            <a:ext cx="4552607" cy="313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441BB999-28E1-4DC9-BB2D-DC754ADA7A0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4469" y="3191040"/>
            <a:ext cx="4784035" cy="305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2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7</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System Boundary</a:t>
            </a:r>
          </a:p>
        </p:txBody>
      </p:sp>
      <p:pic>
        <p:nvPicPr>
          <p:cNvPr id="11" name="Picture 10">
            <a:extLst>
              <a:ext uri="{FF2B5EF4-FFF2-40B4-BE49-F238E27FC236}">
                <a16:creationId xmlns:a16="http://schemas.microsoft.com/office/drawing/2014/main" id="{05C49781-13C1-4B2F-9BB9-0E39852B71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0642" y="1817874"/>
            <a:ext cx="6482715" cy="4480560"/>
          </a:xfrm>
          <a:prstGeom prst="rect">
            <a:avLst/>
          </a:prstGeom>
          <a:noFill/>
          <a:ln>
            <a:noFill/>
          </a:ln>
        </p:spPr>
      </p:pic>
      <p:sp>
        <p:nvSpPr>
          <p:cNvPr id="3" name="TextBox 2">
            <a:extLst>
              <a:ext uri="{FF2B5EF4-FFF2-40B4-BE49-F238E27FC236}">
                <a16:creationId xmlns:a16="http://schemas.microsoft.com/office/drawing/2014/main" id="{BA5622C1-08A7-44CE-93BF-FC0634AECA50}"/>
              </a:ext>
            </a:extLst>
          </p:cNvPr>
          <p:cNvSpPr txBox="1"/>
          <p:nvPr/>
        </p:nvSpPr>
        <p:spPr>
          <a:xfrm flipH="1">
            <a:off x="2835965" y="6117815"/>
            <a:ext cx="3156674" cy="369332"/>
          </a:xfrm>
          <a:prstGeom prst="rect">
            <a:avLst/>
          </a:prstGeom>
          <a:noFill/>
        </p:spPr>
        <p:txBody>
          <a:bodyPr wrap="square" rtlCol="0">
            <a:spAutoFit/>
          </a:bodyPr>
          <a:lstStyle/>
          <a:p>
            <a:pPr algn="ctr"/>
            <a:r>
              <a:rPr lang="en-US" dirty="0">
                <a:solidFill>
                  <a:schemeClr val="bg2">
                    <a:lumMod val="50000"/>
                  </a:schemeClr>
                </a:solidFill>
                <a:latin typeface="Arial" panose="020B0604020202020204" pitchFamily="34" charset="0"/>
                <a:cs typeface="Arial" panose="020B0604020202020204" pitchFamily="34" charset="0"/>
              </a:rPr>
              <a:t>System Boundary</a:t>
            </a:r>
          </a:p>
        </p:txBody>
      </p:sp>
    </p:spTree>
    <p:extLst>
      <p:ext uri="{BB962C8B-B14F-4D97-AF65-F5344CB8AC3E}">
        <p14:creationId xmlns:p14="http://schemas.microsoft.com/office/powerpoint/2010/main" val="2927321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70</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0" y="1426024"/>
            <a:ext cx="830911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0" y="2058302"/>
            <a:ext cx="8189844" cy="369332"/>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Confusion Matrix</a:t>
            </a:r>
          </a:p>
        </p:txBody>
      </p:sp>
      <p:pic>
        <p:nvPicPr>
          <p:cNvPr id="1028" name="Picture 4">
            <a:extLst>
              <a:ext uri="{FF2B5EF4-FFF2-40B4-BE49-F238E27FC236}">
                <a16:creationId xmlns:a16="http://schemas.microsoft.com/office/drawing/2014/main" id="{21E14B04-6925-4B8E-8B72-7B4B55CA0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040" y="1024576"/>
            <a:ext cx="691896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269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71</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33320" y="2061162"/>
            <a:ext cx="8189844" cy="1107996"/>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latin typeface="Arial" panose="020B0604020202020204" pitchFamily="34" charset="0"/>
                <a:cs typeface="Arial" panose="020B0604020202020204" pitchFamily="34" charset="0"/>
              </a:rPr>
              <a:t>Pre-trained Resnet 50 with further 3 fully connected layers without Early Stopping Criteria on RGB images and Whole Dataset</a:t>
            </a:r>
          </a:p>
        </p:txBody>
      </p:sp>
      <p:pic>
        <p:nvPicPr>
          <p:cNvPr id="9" name="Picture 8">
            <a:extLst>
              <a:ext uri="{FF2B5EF4-FFF2-40B4-BE49-F238E27FC236}">
                <a16:creationId xmlns:a16="http://schemas.microsoft.com/office/drawing/2014/main" id="{82A518B1-61C4-4F9A-BF35-480E4D578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69158"/>
            <a:ext cx="9144000" cy="3293209"/>
          </a:xfrm>
          <a:prstGeom prst="rect">
            <a:avLst/>
          </a:prstGeom>
        </p:spPr>
      </p:pic>
    </p:spTree>
    <p:extLst>
      <p:ext uri="{BB962C8B-B14F-4D97-AF65-F5344CB8AC3E}">
        <p14:creationId xmlns:p14="http://schemas.microsoft.com/office/powerpoint/2010/main" val="1738489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72</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0" y="1426024"/>
            <a:ext cx="830911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0" y="2058302"/>
            <a:ext cx="8189844" cy="369332"/>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Confusion Matrix</a:t>
            </a:r>
          </a:p>
        </p:txBody>
      </p:sp>
      <p:pic>
        <p:nvPicPr>
          <p:cNvPr id="23" name="Picture 22">
            <a:extLst>
              <a:ext uri="{FF2B5EF4-FFF2-40B4-BE49-F238E27FC236}">
                <a16:creationId xmlns:a16="http://schemas.microsoft.com/office/drawing/2014/main" id="{92C1B1FE-3ED5-40D4-A9AB-D50558D666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19417" y="1024576"/>
            <a:ext cx="6924583" cy="5486400"/>
          </a:xfrm>
          <a:prstGeom prst="rect">
            <a:avLst/>
          </a:prstGeom>
          <a:noFill/>
          <a:ln>
            <a:noFill/>
          </a:ln>
        </p:spPr>
      </p:pic>
    </p:spTree>
    <p:extLst>
      <p:ext uri="{BB962C8B-B14F-4D97-AF65-F5344CB8AC3E}">
        <p14:creationId xmlns:p14="http://schemas.microsoft.com/office/powerpoint/2010/main" val="31153292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73</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769441"/>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latin typeface="Arial" panose="020B0604020202020204" pitchFamily="34" charset="0"/>
                <a:cs typeface="Arial" panose="020B0604020202020204" pitchFamily="34" charset="0"/>
              </a:rPr>
              <a:t>Pre-trained Resnet 50 with Augmentation &amp; with Early Stopping Criteria on RGB images and Whole + Parts Dataset</a:t>
            </a:r>
          </a:p>
        </p:txBody>
      </p:sp>
      <p:pic>
        <p:nvPicPr>
          <p:cNvPr id="8193" name="Picture 4">
            <a:extLst>
              <a:ext uri="{FF2B5EF4-FFF2-40B4-BE49-F238E27FC236}">
                <a16:creationId xmlns:a16="http://schemas.microsoft.com/office/drawing/2014/main" id="{5D29601C-156A-4B26-9C8A-AE924F2E58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05" b="18167"/>
          <a:stretch/>
        </p:blipFill>
        <p:spPr bwMode="auto">
          <a:xfrm>
            <a:off x="0" y="5088835"/>
            <a:ext cx="5943600" cy="137352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1">
            <a:extLst>
              <a:ext uri="{FF2B5EF4-FFF2-40B4-BE49-F238E27FC236}">
                <a16:creationId xmlns:a16="http://schemas.microsoft.com/office/drawing/2014/main" id="{6AD712FB-2188-4FED-A0BD-BA0BB1A68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977459"/>
            <a:ext cx="5943600" cy="26368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959BC60-7D94-4D34-A3C7-1B5A884D0772}"/>
              </a:ext>
            </a:extLst>
          </p:cNvPr>
          <p:cNvSpPr>
            <a:spLocks noChangeArrowheads="1"/>
          </p:cNvSpPr>
          <p:nvPr/>
        </p:nvSpPr>
        <p:spPr bwMode="auto">
          <a:xfrm>
            <a:off x="274320" y="3044279"/>
            <a:ext cx="295561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Error: Execution Time out (9 hours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-&gt; Accuracy Touched 0.99</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051BCFF1-714E-4612-AB68-027071B04F1A}"/>
              </a:ext>
            </a:extLst>
          </p:cNvPr>
          <p:cNvSpPr>
            <a:spLocks noChangeArrowheads="1"/>
          </p:cNvSpPr>
          <p:nvPr/>
        </p:nvSpPr>
        <p:spPr bwMode="auto">
          <a:xfrm>
            <a:off x="130175" y="347246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92661512-DF94-4DC2-93F1-98AFC8820014}"/>
              </a:ext>
            </a:extLst>
          </p:cNvPr>
          <p:cNvSpPr>
            <a:spLocks noChangeArrowheads="1"/>
          </p:cNvSpPr>
          <p:nvPr/>
        </p:nvSpPr>
        <p:spPr bwMode="auto">
          <a:xfrm>
            <a:off x="130175" y="52441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336181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74</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0" y="1426024"/>
            <a:ext cx="830911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0" y="2058302"/>
            <a:ext cx="8189844" cy="584775"/>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Confusion Matrix</a:t>
            </a:r>
          </a:p>
          <a:p>
            <a:pPr marL="342900" indent="-342900">
              <a:buFont typeface="Wingdings" panose="05000000000000000000" pitchFamily="2" charset="2"/>
              <a:buChar char="Ø"/>
            </a:pPr>
            <a:r>
              <a:rPr lang="en-US" sz="1400" dirty="0">
                <a:latin typeface="Arial" panose="020B0604020202020204" pitchFamily="34" charset="0"/>
                <a:cs typeface="Arial" panose="020B0604020202020204" pitchFamily="34" charset="0"/>
              </a:rPr>
              <a:t>States 85% Accuracy</a:t>
            </a:r>
          </a:p>
        </p:txBody>
      </p:sp>
      <p:pic>
        <p:nvPicPr>
          <p:cNvPr id="11" name="Picture 10">
            <a:extLst>
              <a:ext uri="{FF2B5EF4-FFF2-40B4-BE49-F238E27FC236}">
                <a16:creationId xmlns:a16="http://schemas.microsoft.com/office/drawing/2014/main" id="{3507B366-00F1-4795-8AE7-5B58E38A7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17" y="1024576"/>
            <a:ext cx="6924583" cy="5486400"/>
          </a:xfrm>
          <a:prstGeom prst="rect">
            <a:avLst/>
          </a:prstGeom>
        </p:spPr>
      </p:pic>
    </p:spTree>
    <p:extLst>
      <p:ext uri="{BB962C8B-B14F-4D97-AF65-F5344CB8AC3E}">
        <p14:creationId xmlns:p14="http://schemas.microsoft.com/office/powerpoint/2010/main" val="15655626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75</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769441"/>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latin typeface="Arial" panose="020B0604020202020204" pitchFamily="34" charset="0"/>
                <a:cs typeface="Arial" panose="020B0604020202020204" pitchFamily="34" charset="0"/>
              </a:rPr>
              <a:t>Pre-trained Resnet 50 with Augmentation &amp; with Early Stopping Criteria on RGB images and Whole Dataset</a:t>
            </a:r>
          </a:p>
        </p:txBody>
      </p:sp>
      <p:pic>
        <p:nvPicPr>
          <p:cNvPr id="11" name="Picture 10">
            <a:extLst>
              <a:ext uri="{FF2B5EF4-FFF2-40B4-BE49-F238E27FC236}">
                <a16:creationId xmlns:a16="http://schemas.microsoft.com/office/drawing/2014/main" id="{9007B49A-AF03-4195-A478-AB82A17F9B0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3015269"/>
            <a:ext cx="4572000" cy="3447098"/>
          </a:xfrm>
          <a:prstGeom prst="rect">
            <a:avLst/>
          </a:prstGeom>
          <a:noFill/>
          <a:ln>
            <a:noFill/>
          </a:ln>
        </p:spPr>
      </p:pic>
      <p:pic>
        <p:nvPicPr>
          <p:cNvPr id="12" name="Picture 11">
            <a:extLst>
              <a:ext uri="{FF2B5EF4-FFF2-40B4-BE49-F238E27FC236}">
                <a16:creationId xmlns:a16="http://schemas.microsoft.com/office/drawing/2014/main" id="{124C524D-A8F2-4D0D-861C-9B0F7BDBABA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1999" y="3015269"/>
            <a:ext cx="4572000" cy="3438540"/>
          </a:xfrm>
          <a:prstGeom prst="rect">
            <a:avLst/>
          </a:prstGeom>
          <a:noFill/>
          <a:ln>
            <a:noFill/>
          </a:ln>
        </p:spPr>
      </p:pic>
    </p:spTree>
    <p:extLst>
      <p:ext uri="{BB962C8B-B14F-4D97-AF65-F5344CB8AC3E}">
        <p14:creationId xmlns:p14="http://schemas.microsoft.com/office/powerpoint/2010/main" val="20798011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76</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0" y="1426024"/>
            <a:ext cx="830911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0" y="2058302"/>
            <a:ext cx="8189844" cy="369332"/>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Confusion Matrix</a:t>
            </a:r>
          </a:p>
        </p:txBody>
      </p:sp>
      <p:pic>
        <p:nvPicPr>
          <p:cNvPr id="11" name="Picture 10">
            <a:extLst>
              <a:ext uri="{FF2B5EF4-FFF2-40B4-BE49-F238E27FC236}">
                <a16:creationId xmlns:a16="http://schemas.microsoft.com/office/drawing/2014/main" id="{3CBB7979-68A0-4ED1-85F2-1BA19DFFDB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5947" y="1024576"/>
            <a:ext cx="6918053" cy="5486400"/>
          </a:xfrm>
          <a:prstGeom prst="rect">
            <a:avLst/>
          </a:prstGeom>
          <a:noFill/>
          <a:ln>
            <a:noFill/>
          </a:ln>
        </p:spPr>
      </p:pic>
    </p:spTree>
    <p:extLst>
      <p:ext uri="{BB962C8B-B14F-4D97-AF65-F5344CB8AC3E}">
        <p14:creationId xmlns:p14="http://schemas.microsoft.com/office/powerpoint/2010/main" val="10107579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77</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954107"/>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Resnet 50 Architecture without Weights on RGB Images of Whole + Parts Dataset</a:t>
            </a:r>
          </a:p>
        </p:txBody>
      </p:sp>
      <p:pic>
        <p:nvPicPr>
          <p:cNvPr id="3075" name="Picture 3">
            <a:extLst>
              <a:ext uri="{FF2B5EF4-FFF2-40B4-BE49-F238E27FC236}">
                <a16:creationId xmlns:a16="http://schemas.microsoft.com/office/drawing/2014/main" id="{7D162810-9C3C-4597-BF36-16734B6CE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28361"/>
            <a:ext cx="4544770" cy="325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a:extLst>
              <a:ext uri="{FF2B5EF4-FFF2-40B4-BE49-F238E27FC236}">
                <a16:creationId xmlns:a16="http://schemas.microsoft.com/office/drawing/2014/main" id="{BFA8633F-4436-4CB5-A8F7-C3B5DAE362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4164" y="3028360"/>
            <a:ext cx="4669836" cy="325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198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78</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0" y="1426024"/>
            <a:ext cx="830911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0" y="2058302"/>
            <a:ext cx="8189844" cy="369332"/>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Confusion Matrix</a:t>
            </a:r>
          </a:p>
        </p:txBody>
      </p:sp>
      <p:pic>
        <p:nvPicPr>
          <p:cNvPr id="3076" name="Picture 4">
            <a:extLst>
              <a:ext uri="{FF2B5EF4-FFF2-40B4-BE49-F238E27FC236}">
                <a16:creationId xmlns:a16="http://schemas.microsoft.com/office/drawing/2014/main" id="{AFEBE91B-89E1-4CEA-8314-04C2E18A0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040" y="1024576"/>
            <a:ext cx="691896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553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79</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954107"/>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Resnet 50 Architecture without Weights on Grayscale Images of Whole + Parts Dataset</a:t>
            </a:r>
          </a:p>
        </p:txBody>
      </p:sp>
      <p:pic>
        <p:nvPicPr>
          <p:cNvPr id="4098" name="Picture 2">
            <a:extLst>
              <a:ext uri="{FF2B5EF4-FFF2-40B4-BE49-F238E27FC236}">
                <a16:creationId xmlns:a16="http://schemas.microsoft.com/office/drawing/2014/main" id="{53788067-79B0-445E-A2DA-9A0C935FA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3069074"/>
            <a:ext cx="4460912" cy="321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D1B1B0E2-772D-4A99-86AD-4FDAE8637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051" y="3070451"/>
            <a:ext cx="4460912" cy="321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927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8</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2" y="1431235"/>
            <a:ext cx="7283077"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System Interaction with External Entities</a:t>
            </a:r>
          </a:p>
        </p:txBody>
      </p:sp>
      <p:sp>
        <p:nvSpPr>
          <p:cNvPr id="12" name="TextBox 11">
            <a:extLst>
              <a:ext uri="{FF2B5EF4-FFF2-40B4-BE49-F238E27FC236}">
                <a16:creationId xmlns:a16="http://schemas.microsoft.com/office/drawing/2014/main" id="{47104908-6ACB-4972-945E-BA42E4F1287A}"/>
              </a:ext>
            </a:extLst>
          </p:cNvPr>
          <p:cNvSpPr txBox="1"/>
          <p:nvPr/>
        </p:nvSpPr>
        <p:spPr>
          <a:xfrm>
            <a:off x="2289313" y="3241020"/>
            <a:ext cx="4578626" cy="369332"/>
          </a:xfrm>
          <a:prstGeom prst="rect">
            <a:avLst/>
          </a:prstGeom>
          <a:noFill/>
        </p:spPr>
        <p:txBody>
          <a:bodyPr wrap="square">
            <a:spAutoFit/>
          </a:bodyPr>
          <a:lstStyle/>
          <a:p>
            <a:endParaRPr lang="en-US" dirty="0"/>
          </a:p>
        </p:txBody>
      </p:sp>
      <p:pic>
        <p:nvPicPr>
          <p:cNvPr id="14" name="Picture 13">
            <a:extLst>
              <a:ext uri="{FF2B5EF4-FFF2-40B4-BE49-F238E27FC236}">
                <a16:creationId xmlns:a16="http://schemas.microsoft.com/office/drawing/2014/main" id="{C2514F00-08B0-42DA-94A9-0F7FCDC1C0D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0106" y="2211937"/>
            <a:ext cx="5833983" cy="4343194"/>
          </a:xfrm>
          <a:prstGeom prst="rect">
            <a:avLst/>
          </a:prstGeom>
          <a:noFill/>
          <a:ln>
            <a:noFill/>
          </a:ln>
        </p:spPr>
      </p:pic>
      <p:sp>
        <p:nvSpPr>
          <p:cNvPr id="8" name="AutoShape 2">
            <a:extLst>
              <a:ext uri="{FF2B5EF4-FFF2-40B4-BE49-F238E27FC236}">
                <a16:creationId xmlns:a16="http://schemas.microsoft.com/office/drawing/2014/main" id="{857F4A31-970E-4D4D-86B4-843CCD6E533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84AC950E-DAD6-4B40-8F95-6873BC3B4E55}"/>
              </a:ext>
            </a:extLst>
          </p:cNvPr>
          <p:cNvSpPr>
            <a:spLocks noChangeAspect="1" noChangeArrowheads="1"/>
          </p:cNvSpPr>
          <p:nvPr/>
        </p:nvSpPr>
        <p:spPr bwMode="auto">
          <a:xfrm>
            <a:off x="4724400" y="44841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123C8AE8-E70B-4B24-8551-A789D353E019}"/>
              </a:ext>
            </a:extLst>
          </p:cNvPr>
          <p:cNvSpPr txBox="1"/>
          <p:nvPr/>
        </p:nvSpPr>
        <p:spPr>
          <a:xfrm>
            <a:off x="2102939" y="1803548"/>
            <a:ext cx="788677" cy="338554"/>
          </a:xfrm>
          <a:prstGeom prst="rect">
            <a:avLst/>
          </a:prstGeom>
          <a:noFill/>
        </p:spPr>
        <p:txBody>
          <a:bodyPr wrap="none" rtlCol="0">
            <a:spAutoFit/>
          </a:bodyPr>
          <a:lstStyle/>
          <a:p>
            <a:r>
              <a:rPr lang="en-US" sz="1600" dirty="0">
                <a:solidFill>
                  <a:schemeClr val="tx1">
                    <a:lumMod val="65000"/>
                    <a:lumOff val="35000"/>
                  </a:schemeClr>
                </a:solidFill>
                <a:latin typeface="Arial" panose="020B0604020202020204" pitchFamily="34" charset="0"/>
                <a:cs typeface="Arial" panose="020B0604020202020204" pitchFamily="34" charset="0"/>
              </a:rPr>
              <a:t>Tourist</a:t>
            </a:r>
          </a:p>
        </p:txBody>
      </p:sp>
      <p:pic>
        <p:nvPicPr>
          <p:cNvPr id="21" name="Picture 20">
            <a:extLst>
              <a:ext uri="{FF2B5EF4-FFF2-40B4-BE49-F238E27FC236}">
                <a16:creationId xmlns:a16="http://schemas.microsoft.com/office/drawing/2014/main" id="{8D661D01-3833-4736-8836-B8A734D6684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59025" y="2089368"/>
            <a:ext cx="4754880" cy="365760"/>
          </a:xfrm>
          <a:prstGeom prst="rect">
            <a:avLst/>
          </a:prstGeom>
        </p:spPr>
      </p:pic>
      <p:sp>
        <p:nvSpPr>
          <p:cNvPr id="3" name="Rectangle 2">
            <a:extLst>
              <a:ext uri="{FF2B5EF4-FFF2-40B4-BE49-F238E27FC236}">
                <a16:creationId xmlns:a16="http://schemas.microsoft.com/office/drawing/2014/main" id="{590D1691-C6E0-4B72-A22B-49E52DF0D1DA}"/>
              </a:ext>
            </a:extLst>
          </p:cNvPr>
          <p:cNvSpPr/>
          <p:nvPr/>
        </p:nvSpPr>
        <p:spPr>
          <a:xfrm>
            <a:off x="3432313" y="2356026"/>
            <a:ext cx="3722867" cy="4078224"/>
          </a:xfrm>
          <a:prstGeom prst="rect">
            <a:avLst/>
          </a:prstGeom>
          <a:ln>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System</a:t>
            </a:r>
          </a:p>
        </p:txBody>
      </p:sp>
      <p:cxnSp>
        <p:nvCxnSpPr>
          <p:cNvPr id="18" name="Straight Connector 17">
            <a:extLst>
              <a:ext uri="{FF2B5EF4-FFF2-40B4-BE49-F238E27FC236}">
                <a16:creationId xmlns:a16="http://schemas.microsoft.com/office/drawing/2014/main" id="{B2BA4D10-805D-4205-B371-5C787399DB02}"/>
              </a:ext>
            </a:extLst>
          </p:cNvPr>
          <p:cNvCxnSpPr/>
          <p:nvPr/>
        </p:nvCxnSpPr>
        <p:spPr>
          <a:xfrm>
            <a:off x="3238500" y="4351020"/>
            <a:ext cx="1675405" cy="0"/>
          </a:xfrm>
          <a:prstGeom prst="line">
            <a:avLst/>
          </a:prstGeom>
          <a:ln w="15875">
            <a:solidFill>
              <a:srgbClr val="7C7B7A"/>
            </a:solidFill>
          </a:ln>
        </p:spPr>
        <p:style>
          <a:lnRef idx="1">
            <a:schemeClr val="accent3"/>
          </a:lnRef>
          <a:fillRef idx="0">
            <a:schemeClr val="accent3"/>
          </a:fillRef>
          <a:effectRef idx="0">
            <a:schemeClr val="accent3"/>
          </a:effectRef>
          <a:fontRef idx="minor">
            <a:schemeClr val="tx1"/>
          </a:fontRef>
        </p:style>
      </p:cxnSp>
      <p:cxnSp>
        <p:nvCxnSpPr>
          <p:cNvPr id="22" name="Connector: Curved 21">
            <a:extLst>
              <a:ext uri="{FF2B5EF4-FFF2-40B4-BE49-F238E27FC236}">
                <a16:creationId xmlns:a16="http://schemas.microsoft.com/office/drawing/2014/main" id="{B61D184C-E301-41FE-99B4-D062E2F5D8B3}"/>
              </a:ext>
            </a:extLst>
          </p:cNvPr>
          <p:cNvCxnSpPr>
            <a:cxnSpLocks/>
          </p:cNvCxnSpPr>
          <p:nvPr/>
        </p:nvCxnSpPr>
        <p:spPr>
          <a:xfrm>
            <a:off x="3432313" y="3313679"/>
            <a:ext cx="1665467" cy="945901"/>
          </a:xfrm>
          <a:prstGeom prst="curvedConnector3">
            <a:avLst>
              <a:gd name="adj1" fmla="val 99871"/>
            </a:avLst>
          </a:prstGeom>
          <a:ln w="15875">
            <a:solidFill>
              <a:srgbClr val="7C7B7A"/>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4155293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80</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0" y="1426024"/>
            <a:ext cx="830911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0" y="2058302"/>
            <a:ext cx="8189844" cy="369332"/>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Confusion Matrix</a:t>
            </a:r>
          </a:p>
        </p:txBody>
      </p:sp>
      <p:pic>
        <p:nvPicPr>
          <p:cNvPr id="5122" name="Picture 2">
            <a:extLst>
              <a:ext uri="{FF2B5EF4-FFF2-40B4-BE49-F238E27FC236}">
                <a16:creationId xmlns:a16="http://schemas.microsoft.com/office/drawing/2014/main" id="{585439F8-7DA8-44A2-8F05-7A57F0069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440" y="1024576"/>
            <a:ext cx="689356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9126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81</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954107"/>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Resnet 50 Architecture without Weights on RGB Images of Whole Landmarks Dataset</a:t>
            </a:r>
          </a:p>
        </p:txBody>
      </p:sp>
      <p:pic>
        <p:nvPicPr>
          <p:cNvPr id="5122" name="Picture 2">
            <a:extLst>
              <a:ext uri="{FF2B5EF4-FFF2-40B4-BE49-F238E27FC236}">
                <a16:creationId xmlns:a16="http://schemas.microsoft.com/office/drawing/2014/main" id="{BCB19852-4927-440D-8353-575C637EA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070451"/>
            <a:ext cx="4460911" cy="322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a:extLst>
              <a:ext uri="{FF2B5EF4-FFF2-40B4-BE49-F238E27FC236}">
                <a16:creationId xmlns:a16="http://schemas.microsoft.com/office/drawing/2014/main" id="{8C610F17-0252-4E22-B7B5-3D9A5A9D4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852" y="3094293"/>
            <a:ext cx="4483814" cy="319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7624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82</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0" y="1426024"/>
            <a:ext cx="830911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0" y="2058302"/>
            <a:ext cx="8189844" cy="369332"/>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Confusion Matrix</a:t>
            </a:r>
          </a:p>
        </p:txBody>
      </p:sp>
      <p:pic>
        <p:nvPicPr>
          <p:cNvPr id="6146" name="Picture 2">
            <a:extLst>
              <a:ext uri="{FF2B5EF4-FFF2-40B4-BE49-F238E27FC236}">
                <a16:creationId xmlns:a16="http://schemas.microsoft.com/office/drawing/2014/main" id="{2E55D226-9579-48B9-9663-7A66F11EA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040" y="1024576"/>
            <a:ext cx="691896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7315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83</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954107"/>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Resnet 50 Architecture without Weights on Grayscale Images of Whole Landmarks Dataset</a:t>
            </a:r>
          </a:p>
        </p:txBody>
      </p:sp>
      <p:pic>
        <p:nvPicPr>
          <p:cNvPr id="12" name="Picture 11">
            <a:extLst>
              <a:ext uri="{FF2B5EF4-FFF2-40B4-BE49-F238E27FC236}">
                <a16:creationId xmlns:a16="http://schemas.microsoft.com/office/drawing/2014/main" id="{F77DE445-0DB6-4B5E-A8C7-8A2D786CB8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16" y="3094293"/>
            <a:ext cx="4410636" cy="3193888"/>
          </a:xfrm>
          <a:prstGeom prst="rect">
            <a:avLst/>
          </a:prstGeom>
          <a:noFill/>
          <a:ln>
            <a:noFill/>
          </a:ln>
        </p:spPr>
      </p:pic>
      <p:pic>
        <p:nvPicPr>
          <p:cNvPr id="6146" name="Picture 2">
            <a:extLst>
              <a:ext uri="{FF2B5EF4-FFF2-40B4-BE49-F238E27FC236}">
                <a16:creationId xmlns:a16="http://schemas.microsoft.com/office/drawing/2014/main" id="{2FAE1459-CB31-4982-ABC9-97D428C1D5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288" y="3094293"/>
            <a:ext cx="4540377" cy="316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217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84</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0" y="1426024"/>
            <a:ext cx="830911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0" y="2058302"/>
            <a:ext cx="8189844" cy="369332"/>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Confusion Matrix</a:t>
            </a:r>
          </a:p>
        </p:txBody>
      </p:sp>
      <p:pic>
        <p:nvPicPr>
          <p:cNvPr id="7170" name="Picture 2">
            <a:extLst>
              <a:ext uri="{FF2B5EF4-FFF2-40B4-BE49-F238E27FC236}">
                <a16:creationId xmlns:a16="http://schemas.microsoft.com/office/drawing/2014/main" id="{A9243555-29B6-4F5E-B24B-D6ED8BB54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040" y="1024576"/>
            <a:ext cx="691896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6126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85</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138499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InceptionV3 Architecture without Weights and augmentation on RGB Images of Whole + Part Dataset</a:t>
            </a:r>
          </a:p>
        </p:txBody>
      </p:sp>
      <p:pic>
        <p:nvPicPr>
          <p:cNvPr id="7170" name="Picture 2">
            <a:extLst>
              <a:ext uri="{FF2B5EF4-FFF2-40B4-BE49-F238E27FC236}">
                <a16:creationId xmlns:a16="http://schemas.microsoft.com/office/drawing/2014/main" id="{9091939A-DEC6-4D46-8992-F8C2AACD1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58" y="3350692"/>
            <a:ext cx="4342242" cy="312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a:extLst>
              <a:ext uri="{FF2B5EF4-FFF2-40B4-BE49-F238E27FC236}">
                <a16:creationId xmlns:a16="http://schemas.microsoft.com/office/drawing/2014/main" id="{D33315BC-0664-4F81-A35A-08F3FACD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314" y="3366644"/>
            <a:ext cx="4340918" cy="309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30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86</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0" y="1426024"/>
            <a:ext cx="830911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0" y="2058302"/>
            <a:ext cx="8189844" cy="584775"/>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Confusion Matrix</a:t>
            </a:r>
          </a:p>
          <a:p>
            <a:pPr marL="342900" indent="-342900">
              <a:buFont typeface="Wingdings" panose="05000000000000000000" pitchFamily="2" charset="2"/>
              <a:buChar char="Ø"/>
            </a:pPr>
            <a:r>
              <a:rPr lang="en-US" sz="1400" dirty="0">
                <a:latin typeface="Arial" panose="020B0604020202020204" pitchFamily="34" charset="0"/>
                <a:cs typeface="Arial" panose="020B0604020202020204" pitchFamily="34" charset="0"/>
              </a:rPr>
              <a:t>States 75% Accuracy</a:t>
            </a:r>
          </a:p>
        </p:txBody>
      </p:sp>
      <p:pic>
        <p:nvPicPr>
          <p:cNvPr id="4098" name="Picture 2">
            <a:extLst>
              <a:ext uri="{FF2B5EF4-FFF2-40B4-BE49-F238E27FC236}">
                <a16:creationId xmlns:a16="http://schemas.microsoft.com/office/drawing/2014/main" id="{85A4702F-CC44-42B9-A5B2-FAA78B406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040" y="1024576"/>
            <a:ext cx="691896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38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87</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47910"/>
            <a:ext cx="8189844" cy="440120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Problems faced in these experiments are that all of these were performed on Kaggle where maximum allowed execution time is 9 hours. So limited numbers of epochs were run</a:t>
            </a:r>
          </a:p>
          <a:p>
            <a:pPr marL="342900" indent="-342900">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After problems solved like ‘security issue on login’ and ‘access denieds’ on TeamViewer by cooperation of Project Office and IT Support, we were able to run the final experiment which took 22 hours to run and results were astonishing</a:t>
            </a:r>
          </a:p>
        </p:txBody>
      </p:sp>
    </p:spTree>
    <p:extLst>
      <p:ext uri="{BB962C8B-B14F-4D97-AF65-F5344CB8AC3E}">
        <p14:creationId xmlns:p14="http://schemas.microsoft.com/office/powerpoint/2010/main" val="888511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88</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450573" y="2061162"/>
            <a:ext cx="8189844" cy="138499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VGGNet-16 Architecture Pretrained with augmentation on RGB Images of Whole + Part Dataset</a:t>
            </a:r>
          </a:p>
        </p:txBody>
      </p:sp>
      <p:pic>
        <p:nvPicPr>
          <p:cNvPr id="8" name="Picture 7">
            <a:extLst>
              <a:ext uri="{FF2B5EF4-FFF2-40B4-BE49-F238E27FC236}">
                <a16:creationId xmlns:a16="http://schemas.microsoft.com/office/drawing/2014/main" id="{6EE4EAE9-F5B0-4450-A3E9-A7F3CCC95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8" y="3299791"/>
            <a:ext cx="4666024" cy="3162575"/>
          </a:xfrm>
          <a:prstGeom prst="rect">
            <a:avLst/>
          </a:prstGeom>
        </p:spPr>
      </p:pic>
      <p:pic>
        <p:nvPicPr>
          <p:cNvPr id="11" name="Picture 10">
            <a:extLst>
              <a:ext uri="{FF2B5EF4-FFF2-40B4-BE49-F238E27FC236}">
                <a16:creationId xmlns:a16="http://schemas.microsoft.com/office/drawing/2014/main" id="{DEB3D02C-6CEA-4363-8F63-712BB28E0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251" y="3299791"/>
            <a:ext cx="4589792" cy="3162575"/>
          </a:xfrm>
          <a:prstGeom prst="rect">
            <a:avLst/>
          </a:prstGeom>
        </p:spPr>
      </p:pic>
    </p:spTree>
    <p:extLst>
      <p:ext uri="{BB962C8B-B14F-4D97-AF65-F5344CB8AC3E}">
        <p14:creationId xmlns:p14="http://schemas.microsoft.com/office/powerpoint/2010/main" val="23739445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89</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0" y="1426024"/>
            <a:ext cx="830911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Experimentation Results and Analysis</a:t>
            </a:r>
          </a:p>
        </p:txBody>
      </p:sp>
      <p:sp>
        <p:nvSpPr>
          <p:cNvPr id="10" name="TextBox 9">
            <a:extLst>
              <a:ext uri="{FF2B5EF4-FFF2-40B4-BE49-F238E27FC236}">
                <a16:creationId xmlns:a16="http://schemas.microsoft.com/office/drawing/2014/main" id="{C4259B5C-8E78-4E57-8A8A-AE48997EA9E4}"/>
              </a:ext>
            </a:extLst>
          </p:cNvPr>
          <p:cNvSpPr txBox="1"/>
          <p:nvPr/>
        </p:nvSpPr>
        <p:spPr>
          <a:xfrm>
            <a:off x="0" y="2058302"/>
            <a:ext cx="8189844" cy="584775"/>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Confusion Matrix</a:t>
            </a:r>
          </a:p>
          <a:p>
            <a:pPr marL="342900" indent="-342900">
              <a:buFont typeface="Wingdings" panose="05000000000000000000" pitchFamily="2" charset="2"/>
              <a:buChar char="Ø"/>
            </a:pPr>
            <a:r>
              <a:rPr lang="en-US" sz="1400" dirty="0">
                <a:latin typeface="Arial" panose="020B0604020202020204" pitchFamily="34" charset="0"/>
                <a:cs typeface="Arial" panose="020B0604020202020204" pitchFamily="34" charset="0"/>
              </a:rPr>
              <a:t>States 98% Accuracy</a:t>
            </a:r>
            <a:endParaRPr lang="en-US" sz="1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74C9CAF-DFFB-4A04-933D-48D27BB88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1523" y="1024576"/>
            <a:ext cx="6922477" cy="5486400"/>
          </a:xfrm>
          <a:prstGeom prst="rect">
            <a:avLst/>
          </a:prstGeom>
        </p:spPr>
      </p:pic>
    </p:spTree>
    <p:extLst>
      <p:ext uri="{BB962C8B-B14F-4D97-AF65-F5344CB8AC3E}">
        <p14:creationId xmlns:p14="http://schemas.microsoft.com/office/powerpoint/2010/main" val="71225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9</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5261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System Boundary</a:t>
            </a:r>
          </a:p>
        </p:txBody>
      </p:sp>
      <p:sp>
        <p:nvSpPr>
          <p:cNvPr id="12" name="TextBox 11">
            <a:extLst>
              <a:ext uri="{FF2B5EF4-FFF2-40B4-BE49-F238E27FC236}">
                <a16:creationId xmlns:a16="http://schemas.microsoft.com/office/drawing/2014/main" id="{47104908-6ACB-4972-945E-BA42E4F1287A}"/>
              </a:ext>
            </a:extLst>
          </p:cNvPr>
          <p:cNvSpPr txBox="1"/>
          <p:nvPr/>
        </p:nvSpPr>
        <p:spPr>
          <a:xfrm>
            <a:off x="2289313" y="3241020"/>
            <a:ext cx="4578626" cy="369332"/>
          </a:xfrm>
          <a:prstGeom prst="rect">
            <a:avLst/>
          </a:prstGeom>
          <a:noFill/>
        </p:spPr>
        <p:txBody>
          <a:bodyPr wrap="square">
            <a:spAutoFit/>
          </a:bodyPr>
          <a:lstStyle/>
          <a:p>
            <a:endParaRPr lang="en-US" dirty="0"/>
          </a:p>
        </p:txBody>
      </p:sp>
      <p:pic>
        <p:nvPicPr>
          <p:cNvPr id="14" name="Picture 13">
            <a:extLst>
              <a:ext uri="{FF2B5EF4-FFF2-40B4-BE49-F238E27FC236}">
                <a16:creationId xmlns:a16="http://schemas.microsoft.com/office/drawing/2014/main" id="{C2514F00-08B0-42DA-94A9-0F7FCDC1C0D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0350" y="2119173"/>
            <a:ext cx="6018499" cy="4480560"/>
          </a:xfrm>
          <a:prstGeom prst="rect">
            <a:avLst/>
          </a:prstGeom>
          <a:noFill/>
          <a:ln>
            <a:noFill/>
          </a:ln>
        </p:spPr>
      </p:pic>
      <p:sp>
        <p:nvSpPr>
          <p:cNvPr id="8" name="AutoShape 2">
            <a:extLst>
              <a:ext uri="{FF2B5EF4-FFF2-40B4-BE49-F238E27FC236}">
                <a16:creationId xmlns:a16="http://schemas.microsoft.com/office/drawing/2014/main" id="{857F4A31-970E-4D4D-86B4-843CCD6E533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84AC950E-DAD6-4B40-8F95-6873BC3B4E55}"/>
              </a:ext>
            </a:extLst>
          </p:cNvPr>
          <p:cNvSpPr>
            <a:spLocks noChangeAspect="1" noChangeArrowheads="1"/>
          </p:cNvSpPr>
          <p:nvPr/>
        </p:nvSpPr>
        <p:spPr bwMode="auto">
          <a:xfrm>
            <a:off x="4724400" y="44841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123C8AE8-E70B-4B24-8551-A789D353E019}"/>
              </a:ext>
            </a:extLst>
          </p:cNvPr>
          <p:cNvSpPr txBox="1"/>
          <p:nvPr/>
        </p:nvSpPr>
        <p:spPr>
          <a:xfrm>
            <a:off x="4957299" y="1661169"/>
            <a:ext cx="954107" cy="369332"/>
          </a:xfrm>
          <a:prstGeom prst="rect">
            <a:avLst/>
          </a:prstGeom>
          <a:noFill/>
        </p:spPr>
        <p:txBody>
          <a:bodyPr wrap="none" rtlCol="0">
            <a:spAutoFit/>
          </a:bodyPr>
          <a:lstStyle/>
          <a:p>
            <a:r>
              <a:rPr lang="en-US" dirty="0">
                <a:solidFill>
                  <a:schemeClr val="tx1">
                    <a:lumMod val="65000"/>
                    <a:lumOff val="35000"/>
                  </a:schemeClr>
                </a:solidFill>
                <a:latin typeface="Arial" panose="020B0604020202020204" pitchFamily="34" charset="0"/>
                <a:cs typeface="Arial" panose="020B0604020202020204" pitchFamily="34" charset="0"/>
              </a:rPr>
              <a:t>System</a:t>
            </a:r>
          </a:p>
        </p:txBody>
      </p:sp>
      <p:pic>
        <p:nvPicPr>
          <p:cNvPr id="21" name="Picture 20">
            <a:extLst>
              <a:ext uri="{FF2B5EF4-FFF2-40B4-BE49-F238E27FC236}">
                <a16:creationId xmlns:a16="http://schemas.microsoft.com/office/drawing/2014/main" id="{8D661D01-3833-4736-8836-B8A734D6684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42312" y="1955789"/>
            <a:ext cx="9784080" cy="457200"/>
          </a:xfrm>
          <a:prstGeom prst="rect">
            <a:avLst/>
          </a:prstGeom>
        </p:spPr>
      </p:pic>
      <p:sp>
        <p:nvSpPr>
          <p:cNvPr id="22" name="Rectangle 21">
            <a:extLst>
              <a:ext uri="{FF2B5EF4-FFF2-40B4-BE49-F238E27FC236}">
                <a16:creationId xmlns:a16="http://schemas.microsoft.com/office/drawing/2014/main" id="{B042692A-CF22-44F8-B51A-B7DECFA4CEEA}"/>
              </a:ext>
            </a:extLst>
          </p:cNvPr>
          <p:cNvSpPr/>
          <p:nvPr/>
        </p:nvSpPr>
        <p:spPr>
          <a:xfrm>
            <a:off x="1533525" y="2247900"/>
            <a:ext cx="1924050" cy="4214467"/>
          </a:xfrm>
          <a:prstGeom prst="rect">
            <a:avLst/>
          </a:prstGeom>
          <a:ln>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cxnSp>
        <p:nvCxnSpPr>
          <p:cNvPr id="24" name="Straight Arrow Connector 23">
            <a:extLst>
              <a:ext uri="{FF2B5EF4-FFF2-40B4-BE49-F238E27FC236}">
                <a16:creationId xmlns:a16="http://schemas.microsoft.com/office/drawing/2014/main" id="{9198151E-F55F-4A0E-8393-D3191E32CB25}"/>
              </a:ext>
            </a:extLst>
          </p:cNvPr>
          <p:cNvCxnSpPr>
            <a:cxnSpLocks/>
          </p:cNvCxnSpPr>
          <p:nvPr/>
        </p:nvCxnSpPr>
        <p:spPr>
          <a:xfrm flipH="1">
            <a:off x="2728913" y="4326556"/>
            <a:ext cx="728662" cy="0"/>
          </a:xfrm>
          <a:prstGeom prst="straightConnector1">
            <a:avLst/>
          </a:prstGeom>
          <a:ln w="15875">
            <a:solidFill>
              <a:srgbClr val="7C7B7A"/>
            </a:solidFill>
            <a:tailEnd type="triangle"/>
          </a:ln>
        </p:spPr>
        <p:style>
          <a:lnRef idx="1">
            <a:schemeClr val="accent3"/>
          </a:lnRef>
          <a:fillRef idx="0">
            <a:schemeClr val="accent3"/>
          </a:fillRef>
          <a:effectRef idx="0">
            <a:schemeClr val="accent3"/>
          </a:effectRef>
          <a:fontRef idx="minor">
            <a:schemeClr val="tx1"/>
          </a:fontRef>
        </p:style>
      </p:cxnSp>
      <p:cxnSp>
        <p:nvCxnSpPr>
          <p:cNvPr id="29" name="Connector: Curved 28">
            <a:extLst>
              <a:ext uri="{FF2B5EF4-FFF2-40B4-BE49-F238E27FC236}">
                <a16:creationId xmlns:a16="http://schemas.microsoft.com/office/drawing/2014/main" id="{00447BC5-B29D-4CDE-9623-8781461F3CBE}"/>
              </a:ext>
            </a:extLst>
          </p:cNvPr>
          <p:cNvCxnSpPr>
            <a:cxnSpLocks/>
          </p:cNvCxnSpPr>
          <p:nvPr/>
        </p:nvCxnSpPr>
        <p:spPr>
          <a:xfrm rot="5400000" flipH="1" flipV="1">
            <a:off x="2471094" y="3280720"/>
            <a:ext cx="1010939" cy="962022"/>
          </a:xfrm>
          <a:prstGeom prst="curvedConnector3">
            <a:avLst>
              <a:gd name="adj1" fmla="val 99748"/>
            </a:avLst>
          </a:prstGeom>
          <a:ln w="15875">
            <a:solidFill>
              <a:srgbClr val="7C7B7A"/>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523683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90</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048173"/>
            <a:ext cx="8309114"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Results Achieved from Experimentations</a:t>
            </a:r>
          </a:p>
        </p:txBody>
      </p:sp>
      <p:graphicFrame>
        <p:nvGraphicFramePr>
          <p:cNvPr id="8" name="Table 8">
            <a:extLst>
              <a:ext uri="{FF2B5EF4-FFF2-40B4-BE49-F238E27FC236}">
                <a16:creationId xmlns:a16="http://schemas.microsoft.com/office/drawing/2014/main" id="{4ECDE616-C4DB-4A6F-8B97-7F2E5F71B03A}"/>
              </a:ext>
            </a:extLst>
          </p:cNvPr>
          <p:cNvGraphicFramePr>
            <a:graphicFrameLocks noGrp="1"/>
          </p:cNvGraphicFramePr>
          <p:nvPr>
            <p:extLst>
              <p:ext uri="{D42A27DB-BD31-4B8C-83A1-F6EECF244321}">
                <p14:modId xmlns:p14="http://schemas.microsoft.com/office/powerpoint/2010/main" val="1736826672"/>
              </p:ext>
            </p:extLst>
          </p:nvPr>
        </p:nvGraphicFramePr>
        <p:xfrm>
          <a:off x="6625" y="1446436"/>
          <a:ext cx="9144001" cy="5039943"/>
        </p:xfrm>
        <a:graphic>
          <a:graphicData uri="http://schemas.openxmlformats.org/drawingml/2006/table">
            <a:tbl>
              <a:tblPr firstRow="1" bandRow="1">
                <a:tableStyleId>{5C22544A-7EE6-4342-B048-85BDC9FD1C3A}</a:tableStyleId>
              </a:tblPr>
              <a:tblGrid>
                <a:gridCol w="1060137">
                  <a:extLst>
                    <a:ext uri="{9D8B030D-6E8A-4147-A177-3AD203B41FA5}">
                      <a16:colId xmlns:a16="http://schemas.microsoft.com/office/drawing/2014/main" val="413270782"/>
                    </a:ext>
                  </a:extLst>
                </a:gridCol>
                <a:gridCol w="874680">
                  <a:extLst>
                    <a:ext uri="{9D8B030D-6E8A-4147-A177-3AD203B41FA5}">
                      <a16:colId xmlns:a16="http://schemas.microsoft.com/office/drawing/2014/main" val="1272516662"/>
                    </a:ext>
                  </a:extLst>
                </a:gridCol>
                <a:gridCol w="1907253">
                  <a:extLst>
                    <a:ext uri="{9D8B030D-6E8A-4147-A177-3AD203B41FA5}">
                      <a16:colId xmlns:a16="http://schemas.microsoft.com/office/drawing/2014/main" val="3180700472"/>
                    </a:ext>
                  </a:extLst>
                </a:gridCol>
                <a:gridCol w="1576263">
                  <a:extLst>
                    <a:ext uri="{9D8B030D-6E8A-4147-A177-3AD203B41FA5}">
                      <a16:colId xmlns:a16="http://schemas.microsoft.com/office/drawing/2014/main" val="906168029"/>
                    </a:ext>
                  </a:extLst>
                </a:gridCol>
                <a:gridCol w="1419789">
                  <a:extLst>
                    <a:ext uri="{9D8B030D-6E8A-4147-A177-3AD203B41FA5}">
                      <a16:colId xmlns:a16="http://schemas.microsoft.com/office/drawing/2014/main" val="1395790250"/>
                    </a:ext>
                  </a:extLst>
                </a:gridCol>
                <a:gridCol w="1256157">
                  <a:extLst>
                    <a:ext uri="{9D8B030D-6E8A-4147-A177-3AD203B41FA5}">
                      <a16:colId xmlns:a16="http://schemas.microsoft.com/office/drawing/2014/main" val="1858702752"/>
                    </a:ext>
                  </a:extLst>
                </a:gridCol>
                <a:gridCol w="1049722">
                  <a:extLst>
                    <a:ext uri="{9D8B030D-6E8A-4147-A177-3AD203B41FA5}">
                      <a16:colId xmlns:a16="http://schemas.microsoft.com/office/drawing/2014/main" val="3108100248"/>
                    </a:ext>
                  </a:extLst>
                </a:gridCol>
              </a:tblGrid>
              <a:tr h="573233">
                <a:tc>
                  <a:txBody>
                    <a:bodyPr/>
                    <a:lstStyle/>
                    <a:p>
                      <a:pPr algn="ctr"/>
                      <a:r>
                        <a:rPr lang="en-US" sz="1600" dirty="0"/>
                        <a:t>Methods</a:t>
                      </a:r>
                      <a:endParaRPr lang="en-US" sz="1600" dirty="0">
                        <a:latin typeface="Arial" panose="020B0604020202020204" pitchFamily="34" charset="0"/>
                        <a:cs typeface="Arial" panose="020B0604020202020204" pitchFamily="34" charset="0"/>
                      </a:endParaRPr>
                    </a:p>
                  </a:txBody>
                  <a:tcPr/>
                </a:tc>
                <a:tc>
                  <a:txBody>
                    <a:bodyPr/>
                    <a:lstStyle/>
                    <a:p>
                      <a:pPr algn="ctr"/>
                      <a:r>
                        <a:rPr lang="en-US" sz="1600" dirty="0"/>
                        <a:t>Weights</a:t>
                      </a:r>
                      <a:endParaRPr lang="en-US" sz="1600" dirty="0">
                        <a:latin typeface="Arial" panose="020B0604020202020204" pitchFamily="34" charset="0"/>
                        <a:cs typeface="Arial" panose="020B0604020202020204" pitchFamily="34" charset="0"/>
                      </a:endParaRPr>
                    </a:p>
                  </a:txBody>
                  <a:tcPr/>
                </a:tc>
                <a:tc>
                  <a:txBody>
                    <a:bodyPr/>
                    <a:lstStyle/>
                    <a:p>
                      <a:pPr algn="ctr"/>
                      <a:r>
                        <a:rPr lang="en-US" sz="1600" dirty="0"/>
                        <a:t>Color Mode of Images</a:t>
                      </a:r>
                      <a:endParaRPr lang="en-US" sz="1600" dirty="0">
                        <a:latin typeface="Arial" panose="020B0604020202020204" pitchFamily="34" charset="0"/>
                        <a:cs typeface="Arial" panose="020B0604020202020204" pitchFamily="34" charset="0"/>
                      </a:endParaRPr>
                    </a:p>
                  </a:txBody>
                  <a:tcPr/>
                </a:tc>
                <a:tc>
                  <a:txBody>
                    <a:bodyPr/>
                    <a:lstStyle/>
                    <a:p>
                      <a:pPr algn="ctr"/>
                      <a:r>
                        <a:rPr lang="en-US" sz="1600" dirty="0"/>
                        <a:t>Dataset Variation</a:t>
                      </a:r>
                      <a:endParaRPr lang="en-US" sz="1600" dirty="0">
                        <a:latin typeface="Arial" panose="020B0604020202020204" pitchFamily="34" charset="0"/>
                        <a:cs typeface="Arial" panose="020B0604020202020204" pitchFamily="34" charset="0"/>
                      </a:endParaRPr>
                    </a:p>
                  </a:txBody>
                  <a:tcPr/>
                </a:tc>
                <a:tc>
                  <a:txBody>
                    <a:bodyPr/>
                    <a:lstStyle/>
                    <a:p>
                      <a:pPr algn="ctr"/>
                      <a:r>
                        <a:rPr lang="en-US" sz="1600" dirty="0"/>
                        <a:t>Augmentation</a:t>
                      </a:r>
                      <a:endParaRPr lang="en-US" sz="1600" dirty="0">
                        <a:latin typeface="Arial" panose="020B0604020202020204" pitchFamily="34" charset="0"/>
                        <a:cs typeface="Arial" panose="020B0604020202020204" pitchFamily="34" charset="0"/>
                      </a:endParaRPr>
                    </a:p>
                  </a:txBody>
                  <a:tcPr/>
                </a:tc>
                <a:tc>
                  <a:txBody>
                    <a:bodyPr/>
                    <a:lstStyle/>
                    <a:p>
                      <a:pPr algn="ctr"/>
                      <a:r>
                        <a:rPr lang="en-US" sz="1600" dirty="0"/>
                        <a:t>Early Stopping</a:t>
                      </a:r>
                      <a:endParaRPr lang="en-US" sz="1600" dirty="0">
                        <a:latin typeface="Arial" panose="020B0604020202020204" pitchFamily="34" charset="0"/>
                        <a:cs typeface="Arial" panose="020B0604020202020204" pitchFamily="34" charset="0"/>
                      </a:endParaRPr>
                    </a:p>
                  </a:txBody>
                  <a:tcPr/>
                </a:tc>
                <a:tc>
                  <a:txBody>
                    <a:bodyPr/>
                    <a:lstStyle/>
                    <a:p>
                      <a:pPr algn="ctr"/>
                      <a:r>
                        <a:rPr lang="en-US" sz="1600" dirty="0"/>
                        <a:t>Val Accuracy</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769538"/>
                  </a:ext>
                </a:extLst>
              </a:tr>
              <a:tr h="372081">
                <a:tc>
                  <a:txBody>
                    <a:bodyPr/>
                    <a:lstStyle/>
                    <a:p>
                      <a:pPr algn="ctr"/>
                      <a:r>
                        <a:rPr lang="en-US" sz="1400" dirty="0"/>
                        <a:t>ResNet-50</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RGB</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Whole + Part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99%</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22650705"/>
                  </a:ext>
                </a:extLst>
              </a:tr>
              <a:tr h="618488">
                <a:tc>
                  <a:txBody>
                    <a:bodyPr/>
                    <a:lstStyle/>
                    <a:p>
                      <a:pPr algn="ctr"/>
                      <a:r>
                        <a:rPr lang="en-US" sz="1400" dirty="0"/>
                        <a:t>ResNet-50 </a:t>
                      </a:r>
                      <a:r>
                        <a:rPr lang="en-US" sz="1050" dirty="0"/>
                        <a:t>with 3 dense layers</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RGB</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Whole</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99.65%</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93228699"/>
                  </a:ext>
                </a:extLst>
              </a:tr>
              <a:tr h="5128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ResNet-50</a:t>
                      </a:r>
                    </a:p>
                    <a:p>
                      <a:pPr algn="ct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RGB</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Whole + Part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99.2%</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49977482"/>
                  </a:ext>
                </a:extLst>
              </a:tr>
              <a:tr h="633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ResNet-50 </a:t>
                      </a:r>
                      <a:r>
                        <a:rPr lang="en-US" sz="1100" dirty="0"/>
                        <a:t>with 3 dense layers</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RGB</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Whole</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99.8%</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40039708"/>
                  </a:ext>
                </a:extLst>
              </a:tr>
              <a:tr h="372081">
                <a:tc>
                  <a:txBody>
                    <a:bodyPr/>
                    <a:lstStyle/>
                    <a:p>
                      <a:pPr algn="ctr"/>
                      <a:r>
                        <a:rPr lang="en-US" sz="1400" dirty="0"/>
                        <a:t>ResNet-50</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RGB</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Whole + Part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78%</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96042970"/>
                  </a:ext>
                </a:extLst>
              </a:tr>
              <a:tr h="372081">
                <a:tc>
                  <a:txBody>
                    <a:bodyPr/>
                    <a:lstStyle/>
                    <a:p>
                      <a:pPr algn="ctr"/>
                      <a:r>
                        <a:rPr lang="en-US" sz="1400" dirty="0"/>
                        <a:t>ResNet-50</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Grayscale</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Whole + Part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b="1" dirty="0"/>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73%</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004076"/>
                  </a:ext>
                </a:extLst>
              </a:tr>
              <a:tr h="372081">
                <a:tc>
                  <a:txBody>
                    <a:bodyPr/>
                    <a:lstStyle/>
                    <a:p>
                      <a:pPr algn="ctr"/>
                      <a:r>
                        <a:rPr lang="en-US" sz="1400" dirty="0"/>
                        <a:t>ResNet-50</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X</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RGB</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Whole</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68%</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04455250"/>
                  </a:ext>
                </a:extLst>
              </a:tr>
              <a:tr h="372081">
                <a:tc>
                  <a:txBody>
                    <a:bodyPr/>
                    <a:lstStyle/>
                    <a:p>
                      <a:pPr algn="ctr"/>
                      <a:r>
                        <a:rPr lang="en-US" sz="1400" dirty="0"/>
                        <a:t>ResNet-50</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X</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Grayscale</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Whole</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X</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57%</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16532"/>
                  </a:ext>
                </a:extLst>
              </a:tr>
              <a:tr h="408669">
                <a:tc>
                  <a:txBody>
                    <a:bodyPr/>
                    <a:lstStyle/>
                    <a:p>
                      <a:pPr algn="ctr"/>
                      <a:r>
                        <a:rPr lang="en-US" sz="1400" dirty="0"/>
                        <a:t>InceptionV3</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X</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RGB</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Whole + Part</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84%</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96112026"/>
                  </a:ext>
                </a:extLst>
              </a:tr>
              <a:tr h="408669">
                <a:tc>
                  <a:txBody>
                    <a:bodyPr/>
                    <a:lstStyle/>
                    <a:p>
                      <a:pPr algn="ctr"/>
                      <a:r>
                        <a:rPr lang="en-US" sz="1400" dirty="0"/>
                        <a:t>VGG-16</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RGB</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Whole + Part</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96.4%</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32864470"/>
                  </a:ext>
                </a:extLst>
              </a:tr>
            </a:tbl>
          </a:graphicData>
        </a:graphic>
      </p:graphicFrame>
    </p:spTree>
    <p:extLst>
      <p:ext uri="{BB962C8B-B14F-4D97-AF65-F5344CB8AC3E}">
        <p14:creationId xmlns:p14="http://schemas.microsoft.com/office/powerpoint/2010/main" val="4010989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70403"/>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91</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2" y="1046926"/>
            <a:ext cx="82428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Target Final Results till Phase 1</a:t>
            </a:r>
          </a:p>
          <a:p>
            <a:pPr algn="ctr"/>
            <a:endParaRPr lang="en-US" sz="2800" b="1" dirty="0">
              <a:latin typeface="Arial" panose="020B0604020202020204" pitchFamily="34" charset="0"/>
              <a:cs typeface="Arial" panose="020B0604020202020204" pitchFamily="34" charset="0"/>
            </a:endParaRPr>
          </a:p>
        </p:txBody>
      </p:sp>
      <p:graphicFrame>
        <p:nvGraphicFramePr>
          <p:cNvPr id="8" name="Table 8">
            <a:extLst>
              <a:ext uri="{FF2B5EF4-FFF2-40B4-BE49-F238E27FC236}">
                <a16:creationId xmlns:a16="http://schemas.microsoft.com/office/drawing/2014/main" id="{7651339B-0F87-4966-AC93-57C18ABAACAC}"/>
              </a:ext>
            </a:extLst>
          </p:cNvPr>
          <p:cNvGraphicFramePr>
            <a:graphicFrameLocks noGrp="1"/>
          </p:cNvGraphicFramePr>
          <p:nvPr>
            <p:extLst>
              <p:ext uri="{D42A27DB-BD31-4B8C-83A1-F6EECF244321}">
                <p14:modId xmlns:p14="http://schemas.microsoft.com/office/powerpoint/2010/main" val="1313021687"/>
              </p:ext>
            </p:extLst>
          </p:nvPr>
        </p:nvGraphicFramePr>
        <p:xfrm>
          <a:off x="1" y="1662200"/>
          <a:ext cx="9143999" cy="4765103"/>
        </p:xfrm>
        <a:graphic>
          <a:graphicData uri="http://schemas.openxmlformats.org/drawingml/2006/table">
            <a:tbl>
              <a:tblPr firstRow="1" bandRow="1">
                <a:tableStyleId>{5C22544A-7EE6-4342-B048-85BDC9FD1C3A}</a:tableStyleId>
              </a:tblPr>
              <a:tblGrid>
                <a:gridCol w="1152939">
                  <a:extLst>
                    <a:ext uri="{9D8B030D-6E8A-4147-A177-3AD203B41FA5}">
                      <a16:colId xmlns:a16="http://schemas.microsoft.com/office/drawing/2014/main" val="4094790311"/>
                    </a:ext>
                  </a:extLst>
                </a:gridCol>
                <a:gridCol w="1007165">
                  <a:extLst>
                    <a:ext uri="{9D8B030D-6E8A-4147-A177-3AD203B41FA5}">
                      <a16:colId xmlns:a16="http://schemas.microsoft.com/office/drawing/2014/main" val="4132973389"/>
                    </a:ext>
                  </a:extLst>
                </a:gridCol>
                <a:gridCol w="821635">
                  <a:extLst>
                    <a:ext uri="{9D8B030D-6E8A-4147-A177-3AD203B41FA5}">
                      <a16:colId xmlns:a16="http://schemas.microsoft.com/office/drawing/2014/main" val="2644548170"/>
                    </a:ext>
                  </a:extLst>
                </a:gridCol>
                <a:gridCol w="993913">
                  <a:extLst>
                    <a:ext uri="{9D8B030D-6E8A-4147-A177-3AD203B41FA5}">
                      <a16:colId xmlns:a16="http://schemas.microsoft.com/office/drawing/2014/main" val="2671506494"/>
                    </a:ext>
                  </a:extLst>
                </a:gridCol>
                <a:gridCol w="4346713">
                  <a:extLst>
                    <a:ext uri="{9D8B030D-6E8A-4147-A177-3AD203B41FA5}">
                      <a16:colId xmlns:a16="http://schemas.microsoft.com/office/drawing/2014/main" val="742758338"/>
                    </a:ext>
                  </a:extLst>
                </a:gridCol>
                <a:gridCol w="821634">
                  <a:extLst>
                    <a:ext uri="{9D8B030D-6E8A-4147-A177-3AD203B41FA5}">
                      <a16:colId xmlns:a16="http://schemas.microsoft.com/office/drawing/2014/main" val="174933603"/>
                    </a:ext>
                  </a:extLst>
                </a:gridCol>
              </a:tblGrid>
              <a:tr h="487537">
                <a:tc>
                  <a:txBody>
                    <a:bodyPr/>
                    <a:lstStyle/>
                    <a:p>
                      <a:pPr algn="ct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Accuracy</a:t>
                      </a:r>
                    </a:p>
                  </a:txBody>
                  <a:tcPr/>
                </a:tc>
                <a:tc>
                  <a:txBody>
                    <a:bodyPr/>
                    <a:lstStyle/>
                    <a:p>
                      <a:pPr algn="ctr"/>
                      <a:r>
                        <a:rPr lang="en-US" sz="1100" dirty="0">
                          <a:latin typeface="Arial" panose="020B0604020202020204" pitchFamily="34" charset="0"/>
                          <a:cs typeface="Arial" panose="020B0604020202020204" pitchFamily="34" charset="0"/>
                        </a:rPr>
                        <a:t>Variance In Light</a:t>
                      </a:r>
                    </a:p>
                  </a:txBody>
                  <a:tcPr/>
                </a:tc>
                <a:tc>
                  <a:txBody>
                    <a:bodyPr/>
                    <a:lstStyle/>
                    <a:p>
                      <a:pPr algn="ctr"/>
                      <a:r>
                        <a:rPr lang="en-US" sz="1100" dirty="0">
                          <a:latin typeface="Arial" panose="020B0604020202020204" pitchFamily="34" charset="0"/>
                          <a:cs typeface="Arial" panose="020B0604020202020204" pitchFamily="34" charset="0"/>
                        </a:rPr>
                        <a:t>Variance in Angle/Size</a:t>
                      </a:r>
                    </a:p>
                  </a:txBody>
                  <a:tcPr/>
                </a:tc>
                <a:tc>
                  <a:txBody>
                    <a:bodyPr/>
                    <a:lstStyle/>
                    <a:p>
                      <a:pPr algn="ctr"/>
                      <a:r>
                        <a:rPr lang="en-US" sz="1100" dirty="0">
                          <a:latin typeface="Arial" panose="020B0604020202020204" pitchFamily="34" charset="0"/>
                          <a:cs typeface="Arial" panose="020B0604020202020204" pitchFamily="34" charset="0"/>
                        </a:rPr>
                        <a:t>Description</a:t>
                      </a:r>
                    </a:p>
                  </a:txBody>
                  <a:tcPr/>
                </a:tc>
                <a:tc>
                  <a:txBody>
                    <a:bodyPr/>
                    <a:lstStyle/>
                    <a:p>
                      <a:pPr algn="ctr"/>
                      <a:r>
                        <a:rPr lang="en-US" sz="1100" dirty="0">
                          <a:latin typeface="Arial" panose="020B0604020202020204" pitchFamily="34" charset="0"/>
                          <a:cs typeface="Arial" panose="020B0604020202020204" pitchFamily="34" charset="0"/>
                        </a:rPr>
                        <a:t>Geo-Info</a:t>
                      </a:r>
                    </a:p>
                  </a:txBody>
                  <a:tcPr/>
                </a:tc>
                <a:extLst>
                  <a:ext uri="{0D108BD9-81ED-4DB2-BD59-A6C34878D82A}">
                    <a16:rowId xmlns:a16="http://schemas.microsoft.com/office/drawing/2014/main" val="868012538"/>
                  </a:ext>
                </a:extLst>
              </a:tr>
              <a:tr h="313605">
                <a:tc>
                  <a:txBody>
                    <a:bodyPr/>
                    <a:lstStyle/>
                    <a:p>
                      <a:pPr algn="ctr"/>
                      <a:r>
                        <a:rPr lang="en-US" sz="1100" dirty="0">
                          <a:latin typeface="Arial" panose="020B0604020202020204" pitchFamily="34" charset="0"/>
                          <a:cs typeface="Arial" panose="020B0604020202020204" pitchFamily="34" charset="0"/>
                        </a:rPr>
                        <a:t>Microsoft API</a:t>
                      </a:r>
                    </a:p>
                  </a:txBody>
                  <a:tcPr/>
                </a:tc>
                <a:tc>
                  <a:txBody>
                    <a:bodyPr/>
                    <a:lstStyle/>
                    <a:p>
                      <a:pPr algn="ctr"/>
                      <a:r>
                        <a:rPr lang="en-US" sz="1100" dirty="0">
                          <a:latin typeface="Arial" panose="020B0604020202020204" pitchFamily="34" charset="0"/>
                          <a:cs typeface="Arial" panose="020B0604020202020204" pitchFamily="34" charset="0"/>
                        </a:rPr>
                        <a:t>11.8%</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07217608"/>
                  </a:ext>
                </a:extLst>
              </a:tr>
              <a:tr h="313605">
                <a:tc>
                  <a:txBody>
                    <a:bodyPr/>
                    <a:lstStyle/>
                    <a:p>
                      <a:pPr algn="ctr"/>
                      <a:r>
                        <a:rPr lang="en-US" sz="1100" dirty="0">
                          <a:latin typeface="Arial" panose="020B0604020202020204" pitchFamily="34" charset="0"/>
                          <a:cs typeface="Arial" panose="020B0604020202020204" pitchFamily="34" charset="0"/>
                        </a:rPr>
                        <a:t>Google API</a:t>
                      </a:r>
                    </a:p>
                  </a:txBody>
                  <a:tcPr/>
                </a:tc>
                <a:tc>
                  <a:txBody>
                    <a:bodyPr/>
                    <a:lstStyle/>
                    <a:p>
                      <a:pPr algn="ctr"/>
                      <a:r>
                        <a:rPr lang="en-US" sz="1100" dirty="0">
                          <a:latin typeface="Arial" panose="020B0604020202020204" pitchFamily="34" charset="0"/>
                          <a:cs typeface="Arial" panose="020B0604020202020204" pitchFamily="34" charset="0"/>
                        </a:rPr>
                        <a:t>35.7%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20572567"/>
                  </a:ext>
                </a:extLst>
              </a:tr>
              <a:tr h="470408">
                <a:tc>
                  <a:txBody>
                    <a:bodyPr/>
                    <a:lstStyle/>
                    <a:p>
                      <a:pPr algn="ctr"/>
                      <a:r>
                        <a:rPr lang="en-US" sz="1100" dirty="0">
                          <a:latin typeface="Arial" panose="020B0604020202020204" pitchFamily="34" charset="0"/>
                          <a:cs typeface="Arial" panose="020B0604020202020204" pitchFamily="34" charset="0"/>
                        </a:rPr>
                        <a:t>Tour The World</a:t>
                      </a:r>
                    </a:p>
                  </a:txBody>
                  <a:tcPr/>
                </a:tc>
                <a:tc>
                  <a:txBody>
                    <a:bodyPr/>
                    <a:lstStyle/>
                    <a:p>
                      <a:pPr algn="ctr"/>
                      <a:r>
                        <a:rPr lang="en-US" sz="1100" dirty="0">
                          <a:latin typeface="Arial" panose="020B0604020202020204" pitchFamily="34" charset="0"/>
                          <a:cs typeface="Arial" panose="020B0604020202020204" pitchFamily="34" charset="0"/>
                        </a:rPr>
                        <a:t>46.3%</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2230012"/>
                  </a:ext>
                </a:extLst>
              </a:tr>
              <a:tr h="313605">
                <a:tc>
                  <a:txBody>
                    <a:bodyPr/>
                    <a:lstStyle/>
                    <a:p>
                      <a:pPr algn="ctr"/>
                      <a:r>
                        <a:rPr lang="en-US" sz="1100" dirty="0">
                          <a:latin typeface="Arial" panose="020B0604020202020204" pitchFamily="34" charset="0"/>
                          <a:cs typeface="Arial" panose="020B0604020202020204" pitchFamily="34" charset="0"/>
                        </a:rPr>
                        <a:t>Scene Maps</a:t>
                      </a:r>
                    </a:p>
                  </a:txBody>
                  <a:tcPr/>
                </a:tc>
                <a:tc>
                  <a:txBody>
                    <a:bodyPr/>
                    <a:lstStyle/>
                    <a:p>
                      <a:pPr algn="ctr"/>
                      <a:r>
                        <a:rPr lang="en-US" sz="1100" dirty="0">
                          <a:latin typeface="Arial" panose="020B0604020202020204" pitchFamily="34" charset="0"/>
                          <a:cs typeface="Arial" panose="020B0604020202020204" pitchFamily="34" charset="0"/>
                        </a:rPr>
                        <a:t>80.65%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57432130"/>
                  </a:ext>
                </a:extLst>
              </a:tr>
              <a:tr h="679070">
                <a:tc>
                  <a:txBody>
                    <a:bodyPr/>
                    <a:lstStyle/>
                    <a:p>
                      <a:pPr algn="ctr"/>
                      <a:r>
                        <a:rPr lang="en-US" sz="1100" dirty="0">
                          <a:latin typeface="Arial" panose="020B0604020202020204" pitchFamily="34" charset="0"/>
                          <a:cs typeface="Arial" panose="020B0604020202020204" pitchFamily="34" charset="0"/>
                        </a:rPr>
                        <a:t>Chinese Landmarks Recognition</a:t>
                      </a:r>
                    </a:p>
                  </a:txBody>
                  <a:tcPr/>
                </a:tc>
                <a:tc>
                  <a:txBody>
                    <a:bodyPr/>
                    <a:lstStyle/>
                    <a:p>
                      <a:pPr algn="ctr"/>
                      <a:r>
                        <a:rPr lang="en-US" sz="1100" dirty="0">
                          <a:latin typeface="Arial" panose="020B0604020202020204" pitchFamily="34" charset="0"/>
                          <a:cs typeface="Arial" panose="020B0604020202020204" pitchFamily="34" charset="0"/>
                        </a:rPr>
                        <a:t>72.55%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6530023"/>
                  </a:ext>
                </a:extLst>
              </a:tr>
              <a:tr h="679070">
                <a:tc>
                  <a:txBody>
                    <a:bodyPr/>
                    <a:lstStyle/>
                    <a:p>
                      <a:pPr algn="ctr"/>
                      <a:r>
                        <a:rPr lang="en-US" sz="1100" dirty="0">
                          <a:latin typeface="Arial" panose="020B0604020202020204" pitchFamily="34" charset="0"/>
                          <a:cs typeface="Arial" panose="020B0604020202020204" pitchFamily="34" charset="0"/>
                        </a:rPr>
                        <a:t>Indian Monument Recognition</a:t>
                      </a:r>
                    </a:p>
                  </a:txBody>
                  <a:tcPr/>
                </a:tc>
                <a:tc>
                  <a:txBody>
                    <a:bodyPr/>
                    <a:lstStyle/>
                    <a:p>
                      <a:pPr algn="ctr"/>
                      <a:r>
                        <a:rPr lang="en-US" sz="1100" dirty="0">
                          <a:latin typeface="Arial" panose="020B0604020202020204" pitchFamily="34" charset="0"/>
                          <a:cs typeface="Arial" panose="020B0604020202020204" pitchFamily="34" charset="0"/>
                        </a:rPr>
                        <a:t>92.7%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b="1"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Framework for monument recognition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22556843"/>
                  </a:ext>
                </a:extLst>
              </a:tr>
              <a:tr h="533129">
                <a:tc>
                  <a:txBody>
                    <a:bodyPr/>
                    <a:lstStyle/>
                    <a:p>
                      <a:pPr algn="ctr"/>
                      <a:r>
                        <a:rPr lang="en-US" sz="1100" dirty="0">
                          <a:latin typeface="Arial" panose="020B0604020202020204" pitchFamily="34" charset="0"/>
                          <a:cs typeface="Arial" panose="020B0604020202020204" pitchFamily="34" charset="0"/>
                        </a:rPr>
                        <a:t>Cloud Mail.ru Group</a:t>
                      </a:r>
                    </a:p>
                  </a:txBody>
                  <a:tcPr/>
                </a:tc>
                <a:tc>
                  <a:txBody>
                    <a:bodyPr/>
                    <a:lstStyle/>
                    <a:p>
                      <a:pPr algn="ctr"/>
                      <a:r>
                        <a:rPr lang="en-US" sz="1100" dirty="0">
                          <a:latin typeface="Arial" panose="020B0604020202020204" pitchFamily="34" charset="0"/>
                          <a:cs typeface="Arial" panose="020B0604020202020204" pitchFamily="34" charset="0"/>
                        </a:rPr>
                        <a:t>95%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Landmark recognition framework deployed on Cloud-based application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p>
                      <a:pPr algn="ct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3769413"/>
                  </a:ext>
                </a:extLst>
              </a:tr>
              <a:tr h="487537">
                <a:tc>
                  <a:txBody>
                    <a:bodyPr/>
                    <a:lstStyle/>
                    <a:p>
                      <a:pPr algn="ctr"/>
                      <a:r>
                        <a:rPr lang="en-US" sz="1100" dirty="0">
                          <a:latin typeface="Arial" panose="020B0604020202020204" pitchFamily="34" charset="0"/>
                          <a:cs typeface="Arial" panose="020B0604020202020204" pitchFamily="34" charset="0"/>
                        </a:rPr>
                        <a:t>Case Study of Istanbul</a:t>
                      </a:r>
                    </a:p>
                  </a:txBody>
                  <a:tcPr/>
                </a:tc>
                <a:tc>
                  <a:txBody>
                    <a:bodyPr/>
                    <a:lstStyle/>
                    <a:p>
                      <a:pPr algn="ctr"/>
                      <a:r>
                        <a:rPr lang="en-US" sz="1200" dirty="0">
                          <a:latin typeface="Arial" panose="020B0604020202020204" pitchFamily="34" charset="0"/>
                          <a:cs typeface="Arial" panose="020B0604020202020204" pitchFamily="34" charset="0"/>
                        </a:rPr>
                        <a:t>96.3%</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92566772"/>
                  </a:ext>
                </a:extLst>
              </a:tr>
              <a:tr h="487537">
                <a:tc>
                  <a:txBody>
                    <a:bodyPr/>
                    <a:lstStyle/>
                    <a:p>
                      <a:pPr algn="ctr"/>
                      <a:r>
                        <a:rPr lang="en-US" sz="1100" dirty="0">
                          <a:latin typeface="Arial" panose="020B0604020202020204" pitchFamily="34" charset="0"/>
                          <a:cs typeface="Arial" panose="020B0604020202020204" pitchFamily="34" charset="0"/>
                        </a:rPr>
                        <a:t>Our Proposed Solution</a:t>
                      </a:r>
                    </a:p>
                  </a:txBody>
                  <a:tcPr/>
                </a:tc>
                <a:tc>
                  <a:txBody>
                    <a:bodyPr/>
                    <a:lstStyle/>
                    <a:p>
                      <a:pPr algn="ctr"/>
                      <a:r>
                        <a:rPr lang="en-US" sz="1100" dirty="0">
                          <a:latin typeface="Arial" panose="020B0604020202020204" pitchFamily="34" charset="0"/>
                          <a:cs typeface="Arial" panose="020B0604020202020204" pitchFamily="34" charset="0"/>
                        </a:rPr>
                        <a:t>80%+</a:t>
                      </a: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Android/cross-platform landmark recognition application</a:t>
                      </a:r>
                    </a:p>
                  </a:txBody>
                  <a:tcPr/>
                </a:tc>
                <a:tc>
                  <a:txBody>
                    <a:bodyPr/>
                    <a:lstStyle/>
                    <a:p>
                      <a:pPr algn="ctr"/>
                      <a:r>
                        <a:rPr lang="en-US" sz="1100" dirty="0">
                          <a:latin typeface="Arial" panose="020B0604020202020204" pitchFamily="34" charset="0"/>
                          <a:cs typeface="Arial" panose="020B0604020202020204" pitchFamily="34" charset="0"/>
                        </a:rPr>
                        <a:t>Maybe</a:t>
                      </a:r>
                    </a:p>
                  </a:txBody>
                  <a:tcPr/>
                </a:tc>
                <a:extLst>
                  <a:ext uri="{0D108BD9-81ED-4DB2-BD59-A6C34878D82A}">
                    <a16:rowId xmlns:a16="http://schemas.microsoft.com/office/drawing/2014/main" val="2444549569"/>
                  </a:ext>
                </a:extLst>
              </a:tr>
            </a:tbl>
          </a:graphicData>
        </a:graphic>
      </p:graphicFrame>
    </p:spTree>
    <p:extLst>
      <p:ext uri="{BB962C8B-B14F-4D97-AF65-F5344CB8AC3E}">
        <p14:creationId xmlns:p14="http://schemas.microsoft.com/office/powerpoint/2010/main" val="701988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70403"/>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92</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2" y="1046926"/>
            <a:ext cx="8242854"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Target Final Results Now</a:t>
            </a:r>
          </a:p>
        </p:txBody>
      </p:sp>
      <p:graphicFrame>
        <p:nvGraphicFramePr>
          <p:cNvPr id="8" name="Table 8">
            <a:extLst>
              <a:ext uri="{FF2B5EF4-FFF2-40B4-BE49-F238E27FC236}">
                <a16:creationId xmlns:a16="http://schemas.microsoft.com/office/drawing/2014/main" id="{7651339B-0F87-4966-AC93-57C18ABAACAC}"/>
              </a:ext>
            </a:extLst>
          </p:cNvPr>
          <p:cNvGraphicFramePr>
            <a:graphicFrameLocks noGrp="1"/>
          </p:cNvGraphicFramePr>
          <p:nvPr/>
        </p:nvGraphicFramePr>
        <p:xfrm>
          <a:off x="1" y="1662200"/>
          <a:ext cx="9143999" cy="4765103"/>
        </p:xfrm>
        <a:graphic>
          <a:graphicData uri="http://schemas.openxmlformats.org/drawingml/2006/table">
            <a:tbl>
              <a:tblPr firstRow="1" bandRow="1">
                <a:tableStyleId>{5C22544A-7EE6-4342-B048-85BDC9FD1C3A}</a:tableStyleId>
              </a:tblPr>
              <a:tblGrid>
                <a:gridCol w="1152939">
                  <a:extLst>
                    <a:ext uri="{9D8B030D-6E8A-4147-A177-3AD203B41FA5}">
                      <a16:colId xmlns:a16="http://schemas.microsoft.com/office/drawing/2014/main" val="4094790311"/>
                    </a:ext>
                  </a:extLst>
                </a:gridCol>
                <a:gridCol w="1007165">
                  <a:extLst>
                    <a:ext uri="{9D8B030D-6E8A-4147-A177-3AD203B41FA5}">
                      <a16:colId xmlns:a16="http://schemas.microsoft.com/office/drawing/2014/main" val="4132973389"/>
                    </a:ext>
                  </a:extLst>
                </a:gridCol>
                <a:gridCol w="821635">
                  <a:extLst>
                    <a:ext uri="{9D8B030D-6E8A-4147-A177-3AD203B41FA5}">
                      <a16:colId xmlns:a16="http://schemas.microsoft.com/office/drawing/2014/main" val="2644548170"/>
                    </a:ext>
                  </a:extLst>
                </a:gridCol>
                <a:gridCol w="993913">
                  <a:extLst>
                    <a:ext uri="{9D8B030D-6E8A-4147-A177-3AD203B41FA5}">
                      <a16:colId xmlns:a16="http://schemas.microsoft.com/office/drawing/2014/main" val="2671506494"/>
                    </a:ext>
                  </a:extLst>
                </a:gridCol>
                <a:gridCol w="4346713">
                  <a:extLst>
                    <a:ext uri="{9D8B030D-6E8A-4147-A177-3AD203B41FA5}">
                      <a16:colId xmlns:a16="http://schemas.microsoft.com/office/drawing/2014/main" val="742758338"/>
                    </a:ext>
                  </a:extLst>
                </a:gridCol>
                <a:gridCol w="821634">
                  <a:extLst>
                    <a:ext uri="{9D8B030D-6E8A-4147-A177-3AD203B41FA5}">
                      <a16:colId xmlns:a16="http://schemas.microsoft.com/office/drawing/2014/main" val="174933603"/>
                    </a:ext>
                  </a:extLst>
                </a:gridCol>
              </a:tblGrid>
              <a:tr h="487537">
                <a:tc>
                  <a:txBody>
                    <a:bodyPr/>
                    <a:lstStyle/>
                    <a:p>
                      <a:pPr algn="ct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Accuracy</a:t>
                      </a:r>
                    </a:p>
                  </a:txBody>
                  <a:tcPr/>
                </a:tc>
                <a:tc>
                  <a:txBody>
                    <a:bodyPr/>
                    <a:lstStyle/>
                    <a:p>
                      <a:pPr algn="ctr"/>
                      <a:r>
                        <a:rPr lang="en-US" sz="1100" dirty="0">
                          <a:latin typeface="Arial" panose="020B0604020202020204" pitchFamily="34" charset="0"/>
                          <a:cs typeface="Arial" panose="020B0604020202020204" pitchFamily="34" charset="0"/>
                        </a:rPr>
                        <a:t>Variance In Light</a:t>
                      </a:r>
                    </a:p>
                  </a:txBody>
                  <a:tcPr/>
                </a:tc>
                <a:tc>
                  <a:txBody>
                    <a:bodyPr/>
                    <a:lstStyle/>
                    <a:p>
                      <a:pPr algn="ctr"/>
                      <a:r>
                        <a:rPr lang="en-US" sz="1100" dirty="0">
                          <a:latin typeface="Arial" panose="020B0604020202020204" pitchFamily="34" charset="0"/>
                          <a:cs typeface="Arial" panose="020B0604020202020204" pitchFamily="34" charset="0"/>
                        </a:rPr>
                        <a:t>Variance in Angle/Size</a:t>
                      </a:r>
                    </a:p>
                  </a:txBody>
                  <a:tcPr/>
                </a:tc>
                <a:tc>
                  <a:txBody>
                    <a:bodyPr/>
                    <a:lstStyle/>
                    <a:p>
                      <a:pPr algn="ctr"/>
                      <a:r>
                        <a:rPr lang="en-US" sz="1100" dirty="0">
                          <a:latin typeface="Arial" panose="020B0604020202020204" pitchFamily="34" charset="0"/>
                          <a:cs typeface="Arial" panose="020B0604020202020204" pitchFamily="34" charset="0"/>
                        </a:rPr>
                        <a:t>Description</a:t>
                      </a:r>
                    </a:p>
                  </a:txBody>
                  <a:tcPr/>
                </a:tc>
                <a:tc>
                  <a:txBody>
                    <a:bodyPr/>
                    <a:lstStyle/>
                    <a:p>
                      <a:pPr algn="ctr"/>
                      <a:r>
                        <a:rPr lang="en-US" sz="1100" dirty="0">
                          <a:latin typeface="Arial" panose="020B0604020202020204" pitchFamily="34" charset="0"/>
                          <a:cs typeface="Arial" panose="020B0604020202020204" pitchFamily="34" charset="0"/>
                        </a:rPr>
                        <a:t>Geo-Info</a:t>
                      </a:r>
                    </a:p>
                  </a:txBody>
                  <a:tcPr/>
                </a:tc>
                <a:extLst>
                  <a:ext uri="{0D108BD9-81ED-4DB2-BD59-A6C34878D82A}">
                    <a16:rowId xmlns:a16="http://schemas.microsoft.com/office/drawing/2014/main" val="868012538"/>
                  </a:ext>
                </a:extLst>
              </a:tr>
              <a:tr h="313605">
                <a:tc>
                  <a:txBody>
                    <a:bodyPr/>
                    <a:lstStyle/>
                    <a:p>
                      <a:pPr algn="ctr"/>
                      <a:r>
                        <a:rPr lang="en-US" sz="1100" dirty="0">
                          <a:latin typeface="Arial" panose="020B0604020202020204" pitchFamily="34" charset="0"/>
                          <a:cs typeface="Arial" panose="020B0604020202020204" pitchFamily="34" charset="0"/>
                        </a:rPr>
                        <a:t>Microsoft API</a:t>
                      </a:r>
                    </a:p>
                  </a:txBody>
                  <a:tcPr/>
                </a:tc>
                <a:tc>
                  <a:txBody>
                    <a:bodyPr/>
                    <a:lstStyle/>
                    <a:p>
                      <a:pPr algn="ctr"/>
                      <a:r>
                        <a:rPr lang="en-US" sz="1100" dirty="0">
                          <a:latin typeface="Arial" panose="020B0604020202020204" pitchFamily="34" charset="0"/>
                          <a:cs typeface="Arial" panose="020B0604020202020204" pitchFamily="34" charset="0"/>
                        </a:rPr>
                        <a:t>11.8%</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07217608"/>
                  </a:ext>
                </a:extLst>
              </a:tr>
              <a:tr h="313605">
                <a:tc>
                  <a:txBody>
                    <a:bodyPr/>
                    <a:lstStyle/>
                    <a:p>
                      <a:pPr algn="ctr"/>
                      <a:r>
                        <a:rPr lang="en-US" sz="1100" dirty="0">
                          <a:latin typeface="Arial" panose="020B0604020202020204" pitchFamily="34" charset="0"/>
                          <a:cs typeface="Arial" panose="020B0604020202020204" pitchFamily="34" charset="0"/>
                        </a:rPr>
                        <a:t>Google API</a:t>
                      </a:r>
                    </a:p>
                  </a:txBody>
                  <a:tcPr/>
                </a:tc>
                <a:tc>
                  <a:txBody>
                    <a:bodyPr/>
                    <a:lstStyle/>
                    <a:p>
                      <a:pPr algn="ctr"/>
                      <a:r>
                        <a:rPr lang="en-US" sz="1100" dirty="0">
                          <a:latin typeface="Arial" panose="020B0604020202020204" pitchFamily="34" charset="0"/>
                          <a:cs typeface="Arial" panose="020B0604020202020204" pitchFamily="34" charset="0"/>
                        </a:rPr>
                        <a:t>35.7%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20572567"/>
                  </a:ext>
                </a:extLst>
              </a:tr>
              <a:tr h="470408">
                <a:tc>
                  <a:txBody>
                    <a:bodyPr/>
                    <a:lstStyle/>
                    <a:p>
                      <a:pPr algn="ctr"/>
                      <a:r>
                        <a:rPr lang="en-US" sz="1100" dirty="0">
                          <a:latin typeface="Arial" panose="020B0604020202020204" pitchFamily="34" charset="0"/>
                          <a:cs typeface="Arial" panose="020B0604020202020204" pitchFamily="34" charset="0"/>
                        </a:rPr>
                        <a:t>Tour The World</a:t>
                      </a:r>
                    </a:p>
                  </a:txBody>
                  <a:tcPr/>
                </a:tc>
                <a:tc>
                  <a:txBody>
                    <a:bodyPr/>
                    <a:lstStyle/>
                    <a:p>
                      <a:pPr algn="ctr"/>
                      <a:r>
                        <a:rPr lang="en-US" sz="1100" dirty="0">
                          <a:latin typeface="Arial" panose="020B0604020202020204" pitchFamily="34" charset="0"/>
                          <a:cs typeface="Arial" panose="020B0604020202020204" pitchFamily="34" charset="0"/>
                        </a:rPr>
                        <a:t>46.3%</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2230012"/>
                  </a:ext>
                </a:extLst>
              </a:tr>
              <a:tr h="313605">
                <a:tc>
                  <a:txBody>
                    <a:bodyPr/>
                    <a:lstStyle/>
                    <a:p>
                      <a:pPr algn="ctr"/>
                      <a:r>
                        <a:rPr lang="en-US" sz="1100" dirty="0">
                          <a:latin typeface="Arial" panose="020B0604020202020204" pitchFamily="34" charset="0"/>
                          <a:cs typeface="Arial" panose="020B0604020202020204" pitchFamily="34" charset="0"/>
                        </a:rPr>
                        <a:t>Scene Maps</a:t>
                      </a:r>
                    </a:p>
                  </a:txBody>
                  <a:tcPr/>
                </a:tc>
                <a:tc>
                  <a:txBody>
                    <a:bodyPr/>
                    <a:lstStyle/>
                    <a:p>
                      <a:pPr algn="ctr"/>
                      <a:r>
                        <a:rPr lang="en-US" sz="1100" dirty="0">
                          <a:latin typeface="Arial" panose="020B0604020202020204" pitchFamily="34" charset="0"/>
                          <a:cs typeface="Arial" panose="020B0604020202020204" pitchFamily="34" charset="0"/>
                        </a:rPr>
                        <a:t>80.65%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57432130"/>
                  </a:ext>
                </a:extLst>
              </a:tr>
              <a:tr h="679070">
                <a:tc>
                  <a:txBody>
                    <a:bodyPr/>
                    <a:lstStyle/>
                    <a:p>
                      <a:pPr algn="ctr"/>
                      <a:r>
                        <a:rPr lang="en-US" sz="1100" dirty="0">
                          <a:latin typeface="Arial" panose="020B0604020202020204" pitchFamily="34" charset="0"/>
                          <a:cs typeface="Arial" panose="020B0604020202020204" pitchFamily="34" charset="0"/>
                        </a:rPr>
                        <a:t>Chinese Landmarks Recognition</a:t>
                      </a:r>
                    </a:p>
                  </a:txBody>
                  <a:tcPr/>
                </a:tc>
                <a:tc>
                  <a:txBody>
                    <a:bodyPr/>
                    <a:lstStyle/>
                    <a:p>
                      <a:pPr algn="ctr"/>
                      <a:r>
                        <a:rPr lang="en-US" sz="1100" dirty="0">
                          <a:latin typeface="Arial" panose="020B0604020202020204" pitchFamily="34" charset="0"/>
                          <a:cs typeface="Arial" panose="020B0604020202020204" pitchFamily="34" charset="0"/>
                        </a:rPr>
                        <a:t>72.55%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6530023"/>
                  </a:ext>
                </a:extLst>
              </a:tr>
              <a:tr h="679070">
                <a:tc>
                  <a:txBody>
                    <a:bodyPr/>
                    <a:lstStyle/>
                    <a:p>
                      <a:pPr algn="ctr"/>
                      <a:r>
                        <a:rPr lang="en-US" sz="1100" dirty="0">
                          <a:latin typeface="Arial" panose="020B0604020202020204" pitchFamily="34" charset="0"/>
                          <a:cs typeface="Arial" panose="020B0604020202020204" pitchFamily="34" charset="0"/>
                        </a:rPr>
                        <a:t>Indian Monument Recognition</a:t>
                      </a:r>
                    </a:p>
                  </a:txBody>
                  <a:tcPr/>
                </a:tc>
                <a:tc>
                  <a:txBody>
                    <a:bodyPr/>
                    <a:lstStyle/>
                    <a:p>
                      <a:pPr algn="ctr"/>
                      <a:r>
                        <a:rPr lang="en-US" sz="1100" dirty="0">
                          <a:latin typeface="Arial" panose="020B0604020202020204" pitchFamily="34" charset="0"/>
                          <a:cs typeface="Arial" panose="020B0604020202020204" pitchFamily="34" charset="0"/>
                        </a:rPr>
                        <a:t>92.7%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b="1"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Framework for monument recognition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22556843"/>
                  </a:ext>
                </a:extLst>
              </a:tr>
              <a:tr h="533129">
                <a:tc>
                  <a:txBody>
                    <a:bodyPr/>
                    <a:lstStyle/>
                    <a:p>
                      <a:pPr algn="ctr"/>
                      <a:r>
                        <a:rPr lang="en-US" sz="1100" dirty="0">
                          <a:latin typeface="Arial" panose="020B0604020202020204" pitchFamily="34" charset="0"/>
                          <a:cs typeface="Arial" panose="020B0604020202020204" pitchFamily="34" charset="0"/>
                        </a:rPr>
                        <a:t>Cloud Mail.ru Group</a:t>
                      </a:r>
                    </a:p>
                  </a:txBody>
                  <a:tcPr/>
                </a:tc>
                <a:tc>
                  <a:txBody>
                    <a:bodyPr/>
                    <a:lstStyle/>
                    <a:p>
                      <a:pPr algn="ctr"/>
                      <a:r>
                        <a:rPr lang="en-US" sz="1100" dirty="0">
                          <a:latin typeface="Arial" panose="020B0604020202020204" pitchFamily="34" charset="0"/>
                          <a:cs typeface="Arial" panose="020B0604020202020204" pitchFamily="34" charset="0"/>
                        </a:rPr>
                        <a:t>95%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Landmark recognition framework deployed on Cloud-based application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p>
                      <a:pPr algn="ct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3769413"/>
                  </a:ext>
                </a:extLst>
              </a:tr>
              <a:tr h="487537">
                <a:tc>
                  <a:txBody>
                    <a:bodyPr/>
                    <a:lstStyle/>
                    <a:p>
                      <a:pPr algn="ctr"/>
                      <a:r>
                        <a:rPr lang="en-US" sz="1100" dirty="0">
                          <a:latin typeface="Arial" panose="020B0604020202020204" pitchFamily="34" charset="0"/>
                          <a:cs typeface="Arial" panose="020B0604020202020204" pitchFamily="34" charset="0"/>
                        </a:rPr>
                        <a:t>Case Study of Istanbul</a:t>
                      </a:r>
                    </a:p>
                  </a:txBody>
                  <a:tcPr/>
                </a:tc>
                <a:tc>
                  <a:txBody>
                    <a:bodyPr/>
                    <a:lstStyle/>
                    <a:p>
                      <a:pPr algn="ctr"/>
                      <a:r>
                        <a:rPr lang="en-US" sz="1200" dirty="0">
                          <a:latin typeface="Arial" panose="020B0604020202020204" pitchFamily="34" charset="0"/>
                          <a:cs typeface="Arial" panose="020B0604020202020204" pitchFamily="34" charset="0"/>
                        </a:rPr>
                        <a:t>96.3%</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92566772"/>
                  </a:ext>
                </a:extLst>
              </a:tr>
              <a:tr h="487537">
                <a:tc>
                  <a:txBody>
                    <a:bodyPr/>
                    <a:lstStyle/>
                    <a:p>
                      <a:pPr algn="ctr"/>
                      <a:r>
                        <a:rPr lang="en-US" sz="1100" dirty="0">
                          <a:latin typeface="Arial" panose="020B0604020202020204" pitchFamily="34" charset="0"/>
                          <a:cs typeface="Arial" panose="020B0604020202020204" pitchFamily="34" charset="0"/>
                        </a:rPr>
                        <a:t>Our Proposed Solution</a:t>
                      </a:r>
                    </a:p>
                  </a:txBody>
                  <a:tcPr/>
                </a:tc>
                <a:tc>
                  <a:txBody>
                    <a:bodyPr/>
                    <a:lstStyle/>
                    <a:p>
                      <a:pPr algn="ctr"/>
                      <a:r>
                        <a:rPr lang="en-US" sz="1100" dirty="0">
                          <a:latin typeface="Arial" panose="020B0604020202020204" pitchFamily="34" charset="0"/>
                          <a:cs typeface="Arial" panose="020B0604020202020204" pitchFamily="34" charset="0"/>
                        </a:rPr>
                        <a:t>80%+</a:t>
                      </a: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Android/cross-platform landmark recognition application</a:t>
                      </a:r>
                    </a:p>
                  </a:txBody>
                  <a:tcPr/>
                </a:tc>
                <a:tc>
                  <a:txBody>
                    <a:bodyPr/>
                    <a:lstStyle/>
                    <a:p>
                      <a:pPr algn="ctr"/>
                      <a:r>
                        <a:rPr lang="en-US" sz="1100" dirty="0">
                          <a:latin typeface="Arial" panose="020B0604020202020204" pitchFamily="34" charset="0"/>
                          <a:cs typeface="Arial" panose="020B0604020202020204" pitchFamily="34" charset="0"/>
                        </a:rPr>
                        <a:t>Maybe</a:t>
                      </a:r>
                    </a:p>
                  </a:txBody>
                  <a:tcPr/>
                </a:tc>
                <a:extLst>
                  <a:ext uri="{0D108BD9-81ED-4DB2-BD59-A6C34878D82A}">
                    <a16:rowId xmlns:a16="http://schemas.microsoft.com/office/drawing/2014/main" val="2444549569"/>
                  </a:ext>
                </a:extLst>
              </a:tr>
            </a:tbl>
          </a:graphicData>
        </a:graphic>
      </p:graphicFrame>
      <p:sp>
        <p:nvSpPr>
          <p:cNvPr id="24" name="TextBox 23">
            <a:extLst>
              <a:ext uri="{FF2B5EF4-FFF2-40B4-BE49-F238E27FC236}">
                <a16:creationId xmlns:a16="http://schemas.microsoft.com/office/drawing/2014/main" id="{AE530CFE-6328-4A9E-859D-B3E8E2AAA38B}"/>
              </a:ext>
            </a:extLst>
          </p:cNvPr>
          <p:cNvSpPr txBox="1"/>
          <p:nvPr/>
        </p:nvSpPr>
        <p:spPr>
          <a:xfrm>
            <a:off x="115359" y="4788038"/>
            <a:ext cx="1500305" cy="738664"/>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Target Accuracy is achieved  more than this</a:t>
            </a:r>
          </a:p>
        </p:txBody>
      </p:sp>
      <p:cxnSp>
        <p:nvCxnSpPr>
          <p:cNvPr id="25" name="Straight Arrow Connector 24">
            <a:extLst>
              <a:ext uri="{FF2B5EF4-FFF2-40B4-BE49-F238E27FC236}">
                <a16:creationId xmlns:a16="http://schemas.microsoft.com/office/drawing/2014/main" id="{71F5870C-E999-4463-B11E-E4E215F6BEAD}"/>
              </a:ext>
            </a:extLst>
          </p:cNvPr>
          <p:cNvCxnSpPr>
            <a:cxnSpLocks/>
          </p:cNvCxnSpPr>
          <p:nvPr/>
        </p:nvCxnSpPr>
        <p:spPr>
          <a:xfrm>
            <a:off x="1311014" y="5532688"/>
            <a:ext cx="251716" cy="422838"/>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71690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70403"/>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93</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2" y="1046926"/>
            <a:ext cx="8242854"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Target Final Results Now</a:t>
            </a:r>
          </a:p>
        </p:txBody>
      </p:sp>
      <p:graphicFrame>
        <p:nvGraphicFramePr>
          <p:cNvPr id="8" name="Table 8">
            <a:extLst>
              <a:ext uri="{FF2B5EF4-FFF2-40B4-BE49-F238E27FC236}">
                <a16:creationId xmlns:a16="http://schemas.microsoft.com/office/drawing/2014/main" id="{7651339B-0F87-4966-AC93-57C18ABAACAC}"/>
              </a:ext>
            </a:extLst>
          </p:cNvPr>
          <p:cNvGraphicFramePr>
            <a:graphicFrameLocks noGrp="1"/>
          </p:cNvGraphicFramePr>
          <p:nvPr/>
        </p:nvGraphicFramePr>
        <p:xfrm>
          <a:off x="1" y="1662200"/>
          <a:ext cx="9143999" cy="4765103"/>
        </p:xfrm>
        <a:graphic>
          <a:graphicData uri="http://schemas.openxmlformats.org/drawingml/2006/table">
            <a:tbl>
              <a:tblPr firstRow="1" bandRow="1">
                <a:tableStyleId>{5C22544A-7EE6-4342-B048-85BDC9FD1C3A}</a:tableStyleId>
              </a:tblPr>
              <a:tblGrid>
                <a:gridCol w="1152939">
                  <a:extLst>
                    <a:ext uri="{9D8B030D-6E8A-4147-A177-3AD203B41FA5}">
                      <a16:colId xmlns:a16="http://schemas.microsoft.com/office/drawing/2014/main" val="4094790311"/>
                    </a:ext>
                  </a:extLst>
                </a:gridCol>
                <a:gridCol w="1007165">
                  <a:extLst>
                    <a:ext uri="{9D8B030D-6E8A-4147-A177-3AD203B41FA5}">
                      <a16:colId xmlns:a16="http://schemas.microsoft.com/office/drawing/2014/main" val="4132973389"/>
                    </a:ext>
                  </a:extLst>
                </a:gridCol>
                <a:gridCol w="821635">
                  <a:extLst>
                    <a:ext uri="{9D8B030D-6E8A-4147-A177-3AD203B41FA5}">
                      <a16:colId xmlns:a16="http://schemas.microsoft.com/office/drawing/2014/main" val="2644548170"/>
                    </a:ext>
                  </a:extLst>
                </a:gridCol>
                <a:gridCol w="993913">
                  <a:extLst>
                    <a:ext uri="{9D8B030D-6E8A-4147-A177-3AD203B41FA5}">
                      <a16:colId xmlns:a16="http://schemas.microsoft.com/office/drawing/2014/main" val="2671506494"/>
                    </a:ext>
                  </a:extLst>
                </a:gridCol>
                <a:gridCol w="4346713">
                  <a:extLst>
                    <a:ext uri="{9D8B030D-6E8A-4147-A177-3AD203B41FA5}">
                      <a16:colId xmlns:a16="http://schemas.microsoft.com/office/drawing/2014/main" val="742758338"/>
                    </a:ext>
                  </a:extLst>
                </a:gridCol>
                <a:gridCol w="821634">
                  <a:extLst>
                    <a:ext uri="{9D8B030D-6E8A-4147-A177-3AD203B41FA5}">
                      <a16:colId xmlns:a16="http://schemas.microsoft.com/office/drawing/2014/main" val="174933603"/>
                    </a:ext>
                  </a:extLst>
                </a:gridCol>
              </a:tblGrid>
              <a:tr h="487537">
                <a:tc>
                  <a:txBody>
                    <a:bodyPr/>
                    <a:lstStyle/>
                    <a:p>
                      <a:pPr algn="ct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Accuracy</a:t>
                      </a:r>
                    </a:p>
                  </a:txBody>
                  <a:tcPr/>
                </a:tc>
                <a:tc>
                  <a:txBody>
                    <a:bodyPr/>
                    <a:lstStyle/>
                    <a:p>
                      <a:pPr algn="ctr"/>
                      <a:r>
                        <a:rPr lang="en-US" sz="1100" dirty="0">
                          <a:latin typeface="Arial" panose="020B0604020202020204" pitchFamily="34" charset="0"/>
                          <a:cs typeface="Arial" panose="020B0604020202020204" pitchFamily="34" charset="0"/>
                        </a:rPr>
                        <a:t>Variance In Light</a:t>
                      </a:r>
                    </a:p>
                  </a:txBody>
                  <a:tcPr/>
                </a:tc>
                <a:tc>
                  <a:txBody>
                    <a:bodyPr/>
                    <a:lstStyle/>
                    <a:p>
                      <a:pPr algn="ctr"/>
                      <a:r>
                        <a:rPr lang="en-US" sz="1100" dirty="0">
                          <a:latin typeface="Arial" panose="020B0604020202020204" pitchFamily="34" charset="0"/>
                          <a:cs typeface="Arial" panose="020B0604020202020204" pitchFamily="34" charset="0"/>
                        </a:rPr>
                        <a:t>Variance in Angle/Size</a:t>
                      </a:r>
                    </a:p>
                  </a:txBody>
                  <a:tcPr/>
                </a:tc>
                <a:tc>
                  <a:txBody>
                    <a:bodyPr/>
                    <a:lstStyle/>
                    <a:p>
                      <a:pPr algn="ctr"/>
                      <a:r>
                        <a:rPr lang="en-US" sz="1100" dirty="0">
                          <a:latin typeface="Arial" panose="020B0604020202020204" pitchFamily="34" charset="0"/>
                          <a:cs typeface="Arial" panose="020B0604020202020204" pitchFamily="34" charset="0"/>
                        </a:rPr>
                        <a:t>Description</a:t>
                      </a:r>
                    </a:p>
                  </a:txBody>
                  <a:tcPr/>
                </a:tc>
                <a:tc>
                  <a:txBody>
                    <a:bodyPr/>
                    <a:lstStyle/>
                    <a:p>
                      <a:pPr algn="ctr"/>
                      <a:r>
                        <a:rPr lang="en-US" sz="1100" dirty="0">
                          <a:latin typeface="Arial" panose="020B0604020202020204" pitchFamily="34" charset="0"/>
                          <a:cs typeface="Arial" panose="020B0604020202020204" pitchFamily="34" charset="0"/>
                        </a:rPr>
                        <a:t>Geo-Info</a:t>
                      </a:r>
                    </a:p>
                  </a:txBody>
                  <a:tcPr/>
                </a:tc>
                <a:extLst>
                  <a:ext uri="{0D108BD9-81ED-4DB2-BD59-A6C34878D82A}">
                    <a16:rowId xmlns:a16="http://schemas.microsoft.com/office/drawing/2014/main" val="868012538"/>
                  </a:ext>
                </a:extLst>
              </a:tr>
              <a:tr h="313605">
                <a:tc>
                  <a:txBody>
                    <a:bodyPr/>
                    <a:lstStyle/>
                    <a:p>
                      <a:pPr algn="ctr"/>
                      <a:r>
                        <a:rPr lang="en-US" sz="1100" dirty="0">
                          <a:latin typeface="Arial" panose="020B0604020202020204" pitchFamily="34" charset="0"/>
                          <a:cs typeface="Arial" panose="020B0604020202020204" pitchFamily="34" charset="0"/>
                        </a:rPr>
                        <a:t>Microsoft API</a:t>
                      </a:r>
                    </a:p>
                  </a:txBody>
                  <a:tcPr/>
                </a:tc>
                <a:tc>
                  <a:txBody>
                    <a:bodyPr/>
                    <a:lstStyle/>
                    <a:p>
                      <a:pPr algn="ctr"/>
                      <a:r>
                        <a:rPr lang="en-US" sz="1100" dirty="0">
                          <a:latin typeface="Arial" panose="020B0604020202020204" pitchFamily="34" charset="0"/>
                          <a:cs typeface="Arial" panose="020B0604020202020204" pitchFamily="34" charset="0"/>
                        </a:rPr>
                        <a:t>11.8%</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07217608"/>
                  </a:ext>
                </a:extLst>
              </a:tr>
              <a:tr h="313605">
                <a:tc>
                  <a:txBody>
                    <a:bodyPr/>
                    <a:lstStyle/>
                    <a:p>
                      <a:pPr algn="ctr"/>
                      <a:r>
                        <a:rPr lang="en-US" sz="1100" dirty="0">
                          <a:latin typeface="Arial" panose="020B0604020202020204" pitchFamily="34" charset="0"/>
                          <a:cs typeface="Arial" panose="020B0604020202020204" pitchFamily="34" charset="0"/>
                        </a:rPr>
                        <a:t>Google API</a:t>
                      </a:r>
                    </a:p>
                  </a:txBody>
                  <a:tcPr/>
                </a:tc>
                <a:tc>
                  <a:txBody>
                    <a:bodyPr/>
                    <a:lstStyle/>
                    <a:p>
                      <a:pPr algn="ctr"/>
                      <a:r>
                        <a:rPr lang="en-US" sz="1100" dirty="0">
                          <a:latin typeface="Arial" panose="020B0604020202020204" pitchFamily="34" charset="0"/>
                          <a:cs typeface="Arial" panose="020B0604020202020204" pitchFamily="34" charset="0"/>
                        </a:rPr>
                        <a:t>35.7%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20572567"/>
                  </a:ext>
                </a:extLst>
              </a:tr>
              <a:tr h="470408">
                <a:tc>
                  <a:txBody>
                    <a:bodyPr/>
                    <a:lstStyle/>
                    <a:p>
                      <a:pPr algn="ctr"/>
                      <a:r>
                        <a:rPr lang="en-US" sz="1100" dirty="0">
                          <a:latin typeface="Arial" panose="020B0604020202020204" pitchFamily="34" charset="0"/>
                          <a:cs typeface="Arial" panose="020B0604020202020204" pitchFamily="34" charset="0"/>
                        </a:rPr>
                        <a:t>Tour The World</a:t>
                      </a:r>
                    </a:p>
                  </a:txBody>
                  <a:tcPr/>
                </a:tc>
                <a:tc>
                  <a:txBody>
                    <a:bodyPr/>
                    <a:lstStyle/>
                    <a:p>
                      <a:pPr algn="ctr"/>
                      <a:r>
                        <a:rPr lang="en-US" sz="1100" dirty="0">
                          <a:latin typeface="Arial" panose="020B0604020202020204" pitchFamily="34" charset="0"/>
                          <a:cs typeface="Arial" panose="020B0604020202020204" pitchFamily="34" charset="0"/>
                        </a:rPr>
                        <a:t>46.3%</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2230012"/>
                  </a:ext>
                </a:extLst>
              </a:tr>
              <a:tr h="313605">
                <a:tc>
                  <a:txBody>
                    <a:bodyPr/>
                    <a:lstStyle/>
                    <a:p>
                      <a:pPr algn="ctr"/>
                      <a:r>
                        <a:rPr lang="en-US" sz="1100" dirty="0">
                          <a:latin typeface="Arial" panose="020B0604020202020204" pitchFamily="34" charset="0"/>
                          <a:cs typeface="Arial" panose="020B0604020202020204" pitchFamily="34" charset="0"/>
                        </a:rPr>
                        <a:t>Scene Maps</a:t>
                      </a:r>
                    </a:p>
                  </a:txBody>
                  <a:tcPr/>
                </a:tc>
                <a:tc>
                  <a:txBody>
                    <a:bodyPr/>
                    <a:lstStyle/>
                    <a:p>
                      <a:pPr algn="ctr"/>
                      <a:r>
                        <a:rPr lang="en-US" sz="1100" dirty="0">
                          <a:latin typeface="Arial" panose="020B0604020202020204" pitchFamily="34" charset="0"/>
                          <a:cs typeface="Arial" panose="020B0604020202020204" pitchFamily="34" charset="0"/>
                        </a:rPr>
                        <a:t>80.65%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57432130"/>
                  </a:ext>
                </a:extLst>
              </a:tr>
              <a:tr h="679070">
                <a:tc>
                  <a:txBody>
                    <a:bodyPr/>
                    <a:lstStyle/>
                    <a:p>
                      <a:pPr algn="ctr"/>
                      <a:r>
                        <a:rPr lang="en-US" sz="1100" dirty="0">
                          <a:latin typeface="Arial" panose="020B0604020202020204" pitchFamily="34" charset="0"/>
                          <a:cs typeface="Arial" panose="020B0604020202020204" pitchFamily="34" charset="0"/>
                        </a:rPr>
                        <a:t>Chinese Landmarks Recognition</a:t>
                      </a:r>
                    </a:p>
                  </a:txBody>
                  <a:tcPr/>
                </a:tc>
                <a:tc>
                  <a:txBody>
                    <a:bodyPr/>
                    <a:lstStyle/>
                    <a:p>
                      <a:pPr algn="ctr"/>
                      <a:r>
                        <a:rPr lang="en-US" sz="1100" dirty="0">
                          <a:latin typeface="Arial" panose="020B0604020202020204" pitchFamily="34" charset="0"/>
                          <a:cs typeface="Arial" panose="020B0604020202020204" pitchFamily="34" charset="0"/>
                        </a:rPr>
                        <a:t>72.55%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6530023"/>
                  </a:ext>
                </a:extLst>
              </a:tr>
              <a:tr h="679070">
                <a:tc>
                  <a:txBody>
                    <a:bodyPr/>
                    <a:lstStyle/>
                    <a:p>
                      <a:pPr algn="ctr"/>
                      <a:r>
                        <a:rPr lang="en-US" sz="1100" dirty="0">
                          <a:latin typeface="Arial" panose="020B0604020202020204" pitchFamily="34" charset="0"/>
                          <a:cs typeface="Arial" panose="020B0604020202020204" pitchFamily="34" charset="0"/>
                        </a:rPr>
                        <a:t>Indian Monument Recognition</a:t>
                      </a:r>
                    </a:p>
                  </a:txBody>
                  <a:tcPr/>
                </a:tc>
                <a:tc>
                  <a:txBody>
                    <a:bodyPr/>
                    <a:lstStyle/>
                    <a:p>
                      <a:pPr algn="ctr"/>
                      <a:r>
                        <a:rPr lang="en-US" sz="1100" dirty="0">
                          <a:latin typeface="Arial" panose="020B0604020202020204" pitchFamily="34" charset="0"/>
                          <a:cs typeface="Arial" panose="020B0604020202020204" pitchFamily="34" charset="0"/>
                        </a:rPr>
                        <a:t>92.7%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b="1"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Framework for monument recognition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22556843"/>
                  </a:ext>
                </a:extLst>
              </a:tr>
              <a:tr h="533129">
                <a:tc>
                  <a:txBody>
                    <a:bodyPr/>
                    <a:lstStyle/>
                    <a:p>
                      <a:pPr algn="ctr"/>
                      <a:r>
                        <a:rPr lang="en-US" sz="1100" dirty="0">
                          <a:latin typeface="Arial" panose="020B0604020202020204" pitchFamily="34" charset="0"/>
                          <a:cs typeface="Arial" panose="020B0604020202020204" pitchFamily="34" charset="0"/>
                        </a:rPr>
                        <a:t>Cloud Mail.ru Group</a:t>
                      </a:r>
                    </a:p>
                  </a:txBody>
                  <a:tcPr/>
                </a:tc>
                <a:tc>
                  <a:txBody>
                    <a:bodyPr/>
                    <a:lstStyle/>
                    <a:p>
                      <a:pPr algn="ctr"/>
                      <a:r>
                        <a:rPr lang="en-US" sz="1100" dirty="0">
                          <a:latin typeface="Arial" panose="020B0604020202020204" pitchFamily="34" charset="0"/>
                          <a:cs typeface="Arial" panose="020B0604020202020204" pitchFamily="34" charset="0"/>
                        </a:rPr>
                        <a:t>95%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Landmark recognition framework deployed on Cloud-based application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p>
                      <a:pPr algn="ct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3769413"/>
                  </a:ext>
                </a:extLst>
              </a:tr>
              <a:tr h="487537">
                <a:tc>
                  <a:txBody>
                    <a:bodyPr/>
                    <a:lstStyle/>
                    <a:p>
                      <a:pPr algn="ctr"/>
                      <a:r>
                        <a:rPr lang="en-US" sz="1100" dirty="0">
                          <a:latin typeface="Arial" panose="020B0604020202020204" pitchFamily="34" charset="0"/>
                          <a:cs typeface="Arial" panose="020B0604020202020204" pitchFamily="34" charset="0"/>
                        </a:rPr>
                        <a:t>Case Study of Istanbul</a:t>
                      </a:r>
                    </a:p>
                  </a:txBody>
                  <a:tcPr/>
                </a:tc>
                <a:tc>
                  <a:txBody>
                    <a:bodyPr/>
                    <a:lstStyle/>
                    <a:p>
                      <a:pPr algn="ctr"/>
                      <a:r>
                        <a:rPr lang="en-US" sz="1200" dirty="0">
                          <a:latin typeface="Arial" panose="020B0604020202020204" pitchFamily="34" charset="0"/>
                          <a:cs typeface="Arial" panose="020B0604020202020204" pitchFamily="34" charset="0"/>
                        </a:rPr>
                        <a:t>96.3%</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92566772"/>
                  </a:ext>
                </a:extLst>
              </a:tr>
              <a:tr h="487537">
                <a:tc>
                  <a:txBody>
                    <a:bodyPr/>
                    <a:lstStyle/>
                    <a:p>
                      <a:pPr algn="ctr"/>
                      <a:r>
                        <a:rPr lang="en-US" sz="1100" dirty="0">
                          <a:latin typeface="Arial" panose="020B0604020202020204" pitchFamily="34" charset="0"/>
                          <a:cs typeface="Arial" panose="020B0604020202020204" pitchFamily="34" charset="0"/>
                        </a:rPr>
                        <a:t>Our Proposed Solution</a:t>
                      </a:r>
                    </a:p>
                  </a:txBody>
                  <a:tcPr/>
                </a:tc>
                <a:tc>
                  <a:txBody>
                    <a:bodyPr/>
                    <a:lstStyle/>
                    <a:p>
                      <a:pPr algn="ctr"/>
                      <a:r>
                        <a:rPr lang="en-US" sz="1100" dirty="0">
                          <a:latin typeface="Arial" panose="020B0604020202020204" pitchFamily="34" charset="0"/>
                          <a:cs typeface="Arial" panose="020B0604020202020204" pitchFamily="34" charset="0"/>
                        </a:rPr>
                        <a:t>80%+</a:t>
                      </a: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Android/cross-platform landmark recognition application</a:t>
                      </a:r>
                    </a:p>
                  </a:txBody>
                  <a:tcPr/>
                </a:tc>
                <a:tc>
                  <a:txBody>
                    <a:bodyPr/>
                    <a:lstStyle/>
                    <a:p>
                      <a:pPr algn="ctr"/>
                      <a:r>
                        <a:rPr lang="en-US" sz="1100" dirty="0">
                          <a:latin typeface="Arial" panose="020B0604020202020204" pitchFamily="34" charset="0"/>
                          <a:cs typeface="Arial" panose="020B0604020202020204" pitchFamily="34" charset="0"/>
                        </a:rPr>
                        <a:t>Maybe</a:t>
                      </a:r>
                    </a:p>
                  </a:txBody>
                  <a:tcPr/>
                </a:tc>
                <a:extLst>
                  <a:ext uri="{0D108BD9-81ED-4DB2-BD59-A6C34878D82A}">
                    <a16:rowId xmlns:a16="http://schemas.microsoft.com/office/drawing/2014/main" val="2444549569"/>
                  </a:ext>
                </a:extLst>
              </a:tr>
            </a:tbl>
          </a:graphicData>
        </a:graphic>
      </p:graphicFrame>
      <p:sp>
        <p:nvSpPr>
          <p:cNvPr id="14" name="TextBox 13">
            <a:extLst>
              <a:ext uri="{FF2B5EF4-FFF2-40B4-BE49-F238E27FC236}">
                <a16:creationId xmlns:a16="http://schemas.microsoft.com/office/drawing/2014/main" id="{6F7EFF62-5074-47B4-AEE1-AEB272C5D149}"/>
              </a:ext>
            </a:extLst>
          </p:cNvPr>
          <p:cNvSpPr txBox="1"/>
          <p:nvPr/>
        </p:nvSpPr>
        <p:spPr>
          <a:xfrm>
            <a:off x="1913988" y="4680317"/>
            <a:ext cx="1325217" cy="954107"/>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To be achieved in Phase 3 (optimization phase)</a:t>
            </a:r>
          </a:p>
        </p:txBody>
      </p:sp>
      <p:cxnSp>
        <p:nvCxnSpPr>
          <p:cNvPr id="16" name="Straight Arrow Connector 15">
            <a:extLst>
              <a:ext uri="{FF2B5EF4-FFF2-40B4-BE49-F238E27FC236}">
                <a16:creationId xmlns:a16="http://schemas.microsoft.com/office/drawing/2014/main" id="{17242883-6126-470F-A567-71C6F5F7D91C}"/>
              </a:ext>
            </a:extLst>
          </p:cNvPr>
          <p:cNvCxnSpPr>
            <a:cxnSpLocks/>
          </p:cNvCxnSpPr>
          <p:nvPr/>
        </p:nvCxnSpPr>
        <p:spPr>
          <a:xfrm>
            <a:off x="2576597" y="5651956"/>
            <a:ext cx="0" cy="303570"/>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
        <p:nvSpPr>
          <p:cNvPr id="24" name="TextBox 23">
            <a:extLst>
              <a:ext uri="{FF2B5EF4-FFF2-40B4-BE49-F238E27FC236}">
                <a16:creationId xmlns:a16="http://schemas.microsoft.com/office/drawing/2014/main" id="{AE530CFE-6328-4A9E-859D-B3E8E2AAA38B}"/>
              </a:ext>
            </a:extLst>
          </p:cNvPr>
          <p:cNvSpPr txBox="1"/>
          <p:nvPr/>
        </p:nvSpPr>
        <p:spPr>
          <a:xfrm>
            <a:off x="115359" y="4788038"/>
            <a:ext cx="1500305" cy="738664"/>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Target Accuracy is achieved instead more than this</a:t>
            </a:r>
          </a:p>
        </p:txBody>
      </p:sp>
      <p:cxnSp>
        <p:nvCxnSpPr>
          <p:cNvPr id="25" name="Straight Arrow Connector 24">
            <a:extLst>
              <a:ext uri="{FF2B5EF4-FFF2-40B4-BE49-F238E27FC236}">
                <a16:creationId xmlns:a16="http://schemas.microsoft.com/office/drawing/2014/main" id="{71F5870C-E999-4463-B11E-E4E215F6BEAD}"/>
              </a:ext>
            </a:extLst>
          </p:cNvPr>
          <p:cNvCxnSpPr>
            <a:cxnSpLocks/>
          </p:cNvCxnSpPr>
          <p:nvPr/>
        </p:nvCxnSpPr>
        <p:spPr>
          <a:xfrm>
            <a:off x="1311014" y="5532688"/>
            <a:ext cx="251716" cy="422838"/>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055667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70403"/>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94</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2" y="1046926"/>
            <a:ext cx="8242854"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Target Final Results Now</a:t>
            </a:r>
          </a:p>
        </p:txBody>
      </p:sp>
      <p:graphicFrame>
        <p:nvGraphicFramePr>
          <p:cNvPr id="8" name="Table 8">
            <a:extLst>
              <a:ext uri="{FF2B5EF4-FFF2-40B4-BE49-F238E27FC236}">
                <a16:creationId xmlns:a16="http://schemas.microsoft.com/office/drawing/2014/main" id="{7651339B-0F87-4966-AC93-57C18ABAACAC}"/>
              </a:ext>
            </a:extLst>
          </p:cNvPr>
          <p:cNvGraphicFramePr>
            <a:graphicFrameLocks noGrp="1"/>
          </p:cNvGraphicFramePr>
          <p:nvPr/>
        </p:nvGraphicFramePr>
        <p:xfrm>
          <a:off x="1" y="1662200"/>
          <a:ext cx="9143999" cy="4765103"/>
        </p:xfrm>
        <a:graphic>
          <a:graphicData uri="http://schemas.openxmlformats.org/drawingml/2006/table">
            <a:tbl>
              <a:tblPr firstRow="1" bandRow="1">
                <a:tableStyleId>{5C22544A-7EE6-4342-B048-85BDC9FD1C3A}</a:tableStyleId>
              </a:tblPr>
              <a:tblGrid>
                <a:gridCol w="1152939">
                  <a:extLst>
                    <a:ext uri="{9D8B030D-6E8A-4147-A177-3AD203B41FA5}">
                      <a16:colId xmlns:a16="http://schemas.microsoft.com/office/drawing/2014/main" val="4094790311"/>
                    </a:ext>
                  </a:extLst>
                </a:gridCol>
                <a:gridCol w="1007165">
                  <a:extLst>
                    <a:ext uri="{9D8B030D-6E8A-4147-A177-3AD203B41FA5}">
                      <a16:colId xmlns:a16="http://schemas.microsoft.com/office/drawing/2014/main" val="4132973389"/>
                    </a:ext>
                  </a:extLst>
                </a:gridCol>
                <a:gridCol w="821635">
                  <a:extLst>
                    <a:ext uri="{9D8B030D-6E8A-4147-A177-3AD203B41FA5}">
                      <a16:colId xmlns:a16="http://schemas.microsoft.com/office/drawing/2014/main" val="2644548170"/>
                    </a:ext>
                  </a:extLst>
                </a:gridCol>
                <a:gridCol w="993913">
                  <a:extLst>
                    <a:ext uri="{9D8B030D-6E8A-4147-A177-3AD203B41FA5}">
                      <a16:colId xmlns:a16="http://schemas.microsoft.com/office/drawing/2014/main" val="2671506494"/>
                    </a:ext>
                  </a:extLst>
                </a:gridCol>
                <a:gridCol w="4346713">
                  <a:extLst>
                    <a:ext uri="{9D8B030D-6E8A-4147-A177-3AD203B41FA5}">
                      <a16:colId xmlns:a16="http://schemas.microsoft.com/office/drawing/2014/main" val="742758338"/>
                    </a:ext>
                  </a:extLst>
                </a:gridCol>
                <a:gridCol w="821634">
                  <a:extLst>
                    <a:ext uri="{9D8B030D-6E8A-4147-A177-3AD203B41FA5}">
                      <a16:colId xmlns:a16="http://schemas.microsoft.com/office/drawing/2014/main" val="174933603"/>
                    </a:ext>
                  </a:extLst>
                </a:gridCol>
              </a:tblGrid>
              <a:tr h="487537">
                <a:tc>
                  <a:txBody>
                    <a:bodyPr/>
                    <a:lstStyle/>
                    <a:p>
                      <a:pPr algn="ct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Accuracy</a:t>
                      </a:r>
                    </a:p>
                  </a:txBody>
                  <a:tcPr/>
                </a:tc>
                <a:tc>
                  <a:txBody>
                    <a:bodyPr/>
                    <a:lstStyle/>
                    <a:p>
                      <a:pPr algn="ctr"/>
                      <a:r>
                        <a:rPr lang="en-US" sz="1100" dirty="0">
                          <a:latin typeface="Arial" panose="020B0604020202020204" pitchFamily="34" charset="0"/>
                          <a:cs typeface="Arial" panose="020B0604020202020204" pitchFamily="34" charset="0"/>
                        </a:rPr>
                        <a:t>Variance In Light</a:t>
                      </a:r>
                    </a:p>
                  </a:txBody>
                  <a:tcPr/>
                </a:tc>
                <a:tc>
                  <a:txBody>
                    <a:bodyPr/>
                    <a:lstStyle/>
                    <a:p>
                      <a:pPr algn="ctr"/>
                      <a:r>
                        <a:rPr lang="en-US" sz="1100" dirty="0">
                          <a:latin typeface="Arial" panose="020B0604020202020204" pitchFamily="34" charset="0"/>
                          <a:cs typeface="Arial" panose="020B0604020202020204" pitchFamily="34" charset="0"/>
                        </a:rPr>
                        <a:t>Variance in Angle/Size</a:t>
                      </a:r>
                    </a:p>
                  </a:txBody>
                  <a:tcPr/>
                </a:tc>
                <a:tc>
                  <a:txBody>
                    <a:bodyPr/>
                    <a:lstStyle/>
                    <a:p>
                      <a:pPr algn="ctr"/>
                      <a:r>
                        <a:rPr lang="en-US" sz="1100" dirty="0">
                          <a:latin typeface="Arial" panose="020B0604020202020204" pitchFamily="34" charset="0"/>
                          <a:cs typeface="Arial" panose="020B0604020202020204" pitchFamily="34" charset="0"/>
                        </a:rPr>
                        <a:t>Description</a:t>
                      </a:r>
                    </a:p>
                  </a:txBody>
                  <a:tcPr/>
                </a:tc>
                <a:tc>
                  <a:txBody>
                    <a:bodyPr/>
                    <a:lstStyle/>
                    <a:p>
                      <a:pPr algn="ctr"/>
                      <a:r>
                        <a:rPr lang="en-US" sz="1100" dirty="0">
                          <a:latin typeface="Arial" panose="020B0604020202020204" pitchFamily="34" charset="0"/>
                          <a:cs typeface="Arial" panose="020B0604020202020204" pitchFamily="34" charset="0"/>
                        </a:rPr>
                        <a:t>Geo-Info</a:t>
                      </a:r>
                    </a:p>
                  </a:txBody>
                  <a:tcPr/>
                </a:tc>
                <a:extLst>
                  <a:ext uri="{0D108BD9-81ED-4DB2-BD59-A6C34878D82A}">
                    <a16:rowId xmlns:a16="http://schemas.microsoft.com/office/drawing/2014/main" val="868012538"/>
                  </a:ext>
                </a:extLst>
              </a:tr>
              <a:tr h="313605">
                <a:tc>
                  <a:txBody>
                    <a:bodyPr/>
                    <a:lstStyle/>
                    <a:p>
                      <a:pPr algn="ctr"/>
                      <a:r>
                        <a:rPr lang="en-US" sz="1100" dirty="0">
                          <a:latin typeface="Arial" panose="020B0604020202020204" pitchFamily="34" charset="0"/>
                          <a:cs typeface="Arial" panose="020B0604020202020204" pitchFamily="34" charset="0"/>
                        </a:rPr>
                        <a:t>Microsoft API</a:t>
                      </a:r>
                    </a:p>
                  </a:txBody>
                  <a:tcPr/>
                </a:tc>
                <a:tc>
                  <a:txBody>
                    <a:bodyPr/>
                    <a:lstStyle/>
                    <a:p>
                      <a:pPr algn="ctr"/>
                      <a:r>
                        <a:rPr lang="en-US" sz="1100" dirty="0">
                          <a:latin typeface="Arial" panose="020B0604020202020204" pitchFamily="34" charset="0"/>
                          <a:cs typeface="Arial" panose="020B0604020202020204" pitchFamily="34" charset="0"/>
                        </a:rPr>
                        <a:t>11.8%</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07217608"/>
                  </a:ext>
                </a:extLst>
              </a:tr>
              <a:tr h="313605">
                <a:tc>
                  <a:txBody>
                    <a:bodyPr/>
                    <a:lstStyle/>
                    <a:p>
                      <a:pPr algn="ctr"/>
                      <a:r>
                        <a:rPr lang="en-US" sz="1100" dirty="0">
                          <a:latin typeface="Arial" panose="020B0604020202020204" pitchFamily="34" charset="0"/>
                          <a:cs typeface="Arial" panose="020B0604020202020204" pitchFamily="34" charset="0"/>
                        </a:rPr>
                        <a:t>Google API</a:t>
                      </a:r>
                    </a:p>
                  </a:txBody>
                  <a:tcPr/>
                </a:tc>
                <a:tc>
                  <a:txBody>
                    <a:bodyPr/>
                    <a:lstStyle/>
                    <a:p>
                      <a:pPr algn="ctr"/>
                      <a:r>
                        <a:rPr lang="en-US" sz="1100" dirty="0">
                          <a:latin typeface="Arial" panose="020B0604020202020204" pitchFamily="34" charset="0"/>
                          <a:cs typeface="Arial" panose="020B0604020202020204" pitchFamily="34" charset="0"/>
                        </a:rPr>
                        <a:t>35.7%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20572567"/>
                  </a:ext>
                </a:extLst>
              </a:tr>
              <a:tr h="470408">
                <a:tc>
                  <a:txBody>
                    <a:bodyPr/>
                    <a:lstStyle/>
                    <a:p>
                      <a:pPr algn="ctr"/>
                      <a:r>
                        <a:rPr lang="en-US" sz="1100" dirty="0">
                          <a:latin typeface="Arial" panose="020B0604020202020204" pitchFamily="34" charset="0"/>
                          <a:cs typeface="Arial" panose="020B0604020202020204" pitchFamily="34" charset="0"/>
                        </a:rPr>
                        <a:t>Tour The World</a:t>
                      </a:r>
                    </a:p>
                  </a:txBody>
                  <a:tcPr/>
                </a:tc>
                <a:tc>
                  <a:txBody>
                    <a:bodyPr/>
                    <a:lstStyle/>
                    <a:p>
                      <a:pPr algn="ctr"/>
                      <a:r>
                        <a:rPr lang="en-US" sz="1100" dirty="0">
                          <a:latin typeface="Arial" panose="020B0604020202020204" pitchFamily="34" charset="0"/>
                          <a:cs typeface="Arial" panose="020B0604020202020204" pitchFamily="34" charset="0"/>
                        </a:rPr>
                        <a:t>46.3%</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2230012"/>
                  </a:ext>
                </a:extLst>
              </a:tr>
              <a:tr h="313605">
                <a:tc>
                  <a:txBody>
                    <a:bodyPr/>
                    <a:lstStyle/>
                    <a:p>
                      <a:pPr algn="ctr"/>
                      <a:r>
                        <a:rPr lang="en-US" sz="1100" dirty="0">
                          <a:latin typeface="Arial" panose="020B0604020202020204" pitchFamily="34" charset="0"/>
                          <a:cs typeface="Arial" panose="020B0604020202020204" pitchFamily="34" charset="0"/>
                        </a:rPr>
                        <a:t>Scene Maps</a:t>
                      </a:r>
                    </a:p>
                  </a:txBody>
                  <a:tcPr/>
                </a:tc>
                <a:tc>
                  <a:txBody>
                    <a:bodyPr/>
                    <a:lstStyle/>
                    <a:p>
                      <a:pPr algn="ctr"/>
                      <a:r>
                        <a:rPr lang="en-US" sz="1100" dirty="0">
                          <a:latin typeface="Arial" panose="020B0604020202020204" pitchFamily="34" charset="0"/>
                          <a:cs typeface="Arial" panose="020B0604020202020204" pitchFamily="34" charset="0"/>
                        </a:rPr>
                        <a:t>80.65%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57432130"/>
                  </a:ext>
                </a:extLst>
              </a:tr>
              <a:tr h="679070">
                <a:tc>
                  <a:txBody>
                    <a:bodyPr/>
                    <a:lstStyle/>
                    <a:p>
                      <a:pPr algn="ctr"/>
                      <a:r>
                        <a:rPr lang="en-US" sz="1100" dirty="0">
                          <a:latin typeface="Arial" panose="020B0604020202020204" pitchFamily="34" charset="0"/>
                          <a:cs typeface="Arial" panose="020B0604020202020204" pitchFamily="34" charset="0"/>
                        </a:rPr>
                        <a:t>Chinese Landmarks Recognition</a:t>
                      </a:r>
                    </a:p>
                  </a:txBody>
                  <a:tcPr/>
                </a:tc>
                <a:tc>
                  <a:txBody>
                    <a:bodyPr/>
                    <a:lstStyle/>
                    <a:p>
                      <a:pPr algn="ctr"/>
                      <a:r>
                        <a:rPr lang="en-US" sz="1100" dirty="0">
                          <a:latin typeface="Arial" panose="020B0604020202020204" pitchFamily="34" charset="0"/>
                          <a:cs typeface="Arial" panose="020B0604020202020204" pitchFamily="34" charset="0"/>
                        </a:rPr>
                        <a:t>72.55%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6530023"/>
                  </a:ext>
                </a:extLst>
              </a:tr>
              <a:tr h="679070">
                <a:tc>
                  <a:txBody>
                    <a:bodyPr/>
                    <a:lstStyle/>
                    <a:p>
                      <a:pPr algn="ctr"/>
                      <a:r>
                        <a:rPr lang="en-US" sz="1100" dirty="0">
                          <a:latin typeface="Arial" panose="020B0604020202020204" pitchFamily="34" charset="0"/>
                          <a:cs typeface="Arial" panose="020B0604020202020204" pitchFamily="34" charset="0"/>
                        </a:rPr>
                        <a:t>Indian Monument Recognition</a:t>
                      </a:r>
                    </a:p>
                  </a:txBody>
                  <a:tcPr/>
                </a:tc>
                <a:tc>
                  <a:txBody>
                    <a:bodyPr/>
                    <a:lstStyle/>
                    <a:p>
                      <a:pPr algn="ctr"/>
                      <a:r>
                        <a:rPr lang="en-US" sz="1100" dirty="0">
                          <a:latin typeface="Arial" panose="020B0604020202020204" pitchFamily="34" charset="0"/>
                          <a:cs typeface="Arial" panose="020B0604020202020204" pitchFamily="34" charset="0"/>
                        </a:rPr>
                        <a:t>92.7%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b="1"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Framework for monument recognition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22556843"/>
                  </a:ext>
                </a:extLst>
              </a:tr>
              <a:tr h="533129">
                <a:tc>
                  <a:txBody>
                    <a:bodyPr/>
                    <a:lstStyle/>
                    <a:p>
                      <a:pPr algn="ctr"/>
                      <a:r>
                        <a:rPr lang="en-US" sz="1100" dirty="0">
                          <a:latin typeface="Arial" panose="020B0604020202020204" pitchFamily="34" charset="0"/>
                          <a:cs typeface="Arial" panose="020B0604020202020204" pitchFamily="34" charset="0"/>
                        </a:rPr>
                        <a:t>Cloud Mail.ru Group</a:t>
                      </a:r>
                    </a:p>
                  </a:txBody>
                  <a:tcPr/>
                </a:tc>
                <a:tc>
                  <a:txBody>
                    <a:bodyPr/>
                    <a:lstStyle/>
                    <a:p>
                      <a:pPr algn="ctr"/>
                      <a:r>
                        <a:rPr lang="en-US" sz="1100" dirty="0">
                          <a:latin typeface="Arial" panose="020B0604020202020204" pitchFamily="34" charset="0"/>
                          <a:cs typeface="Arial" panose="020B0604020202020204" pitchFamily="34" charset="0"/>
                        </a:rPr>
                        <a:t>95%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Landmark recognition framework deployed on Cloud-based application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p>
                      <a:pPr algn="ct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3769413"/>
                  </a:ext>
                </a:extLst>
              </a:tr>
              <a:tr h="487537">
                <a:tc>
                  <a:txBody>
                    <a:bodyPr/>
                    <a:lstStyle/>
                    <a:p>
                      <a:pPr algn="ctr"/>
                      <a:r>
                        <a:rPr lang="en-US" sz="1100" dirty="0">
                          <a:latin typeface="Arial" panose="020B0604020202020204" pitchFamily="34" charset="0"/>
                          <a:cs typeface="Arial" panose="020B0604020202020204" pitchFamily="34" charset="0"/>
                        </a:rPr>
                        <a:t>Case Study of Istanbul</a:t>
                      </a:r>
                    </a:p>
                  </a:txBody>
                  <a:tcPr/>
                </a:tc>
                <a:tc>
                  <a:txBody>
                    <a:bodyPr/>
                    <a:lstStyle/>
                    <a:p>
                      <a:pPr algn="ctr"/>
                      <a:r>
                        <a:rPr lang="en-US" sz="1200" dirty="0">
                          <a:latin typeface="Arial" panose="020B0604020202020204" pitchFamily="34" charset="0"/>
                          <a:cs typeface="Arial" panose="020B0604020202020204" pitchFamily="34" charset="0"/>
                        </a:rPr>
                        <a:t>96.3%</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92566772"/>
                  </a:ext>
                </a:extLst>
              </a:tr>
              <a:tr h="487537">
                <a:tc>
                  <a:txBody>
                    <a:bodyPr/>
                    <a:lstStyle/>
                    <a:p>
                      <a:pPr algn="ctr"/>
                      <a:r>
                        <a:rPr lang="en-US" sz="1100" dirty="0">
                          <a:latin typeface="Arial" panose="020B0604020202020204" pitchFamily="34" charset="0"/>
                          <a:cs typeface="Arial" panose="020B0604020202020204" pitchFamily="34" charset="0"/>
                        </a:rPr>
                        <a:t>Our Proposed Solution</a:t>
                      </a:r>
                    </a:p>
                  </a:txBody>
                  <a:tcPr/>
                </a:tc>
                <a:tc>
                  <a:txBody>
                    <a:bodyPr/>
                    <a:lstStyle/>
                    <a:p>
                      <a:pPr algn="ctr"/>
                      <a:r>
                        <a:rPr lang="en-US" sz="1100" dirty="0">
                          <a:latin typeface="Arial" panose="020B0604020202020204" pitchFamily="34" charset="0"/>
                          <a:cs typeface="Arial" panose="020B0604020202020204" pitchFamily="34" charset="0"/>
                        </a:rPr>
                        <a:t>80%+</a:t>
                      </a: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Android/cross-platform landmark recognition application</a:t>
                      </a:r>
                    </a:p>
                  </a:txBody>
                  <a:tcPr/>
                </a:tc>
                <a:tc>
                  <a:txBody>
                    <a:bodyPr/>
                    <a:lstStyle/>
                    <a:p>
                      <a:pPr algn="ctr"/>
                      <a:r>
                        <a:rPr lang="en-US" sz="1100" dirty="0">
                          <a:latin typeface="Arial" panose="020B0604020202020204" pitchFamily="34" charset="0"/>
                          <a:cs typeface="Arial" panose="020B0604020202020204" pitchFamily="34" charset="0"/>
                        </a:rPr>
                        <a:t>Maybe</a:t>
                      </a:r>
                    </a:p>
                  </a:txBody>
                  <a:tcPr/>
                </a:tc>
                <a:extLst>
                  <a:ext uri="{0D108BD9-81ED-4DB2-BD59-A6C34878D82A}">
                    <a16:rowId xmlns:a16="http://schemas.microsoft.com/office/drawing/2014/main" val="2444549569"/>
                  </a:ext>
                </a:extLst>
              </a:tr>
            </a:tbl>
          </a:graphicData>
        </a:graphic>
      </p:graphicFrame>
      <p:sp>
        <p:nvSpPr>
          <p:cNvPr id="14" name="TextBox 13">
            <a:extLst>
              <a:ext uri="{FF2B5EF4-FFF2-40B4-BE49-F238E27FC236}">
                <a16:creationId xmlns:a16="http://schemas.microsoft.com/office/drawing/2014/main" id="{6F7EFF62-5074-47B4-AEE1-AEB272C5D149}"/>
              </a:ext>
            </a:extLst>
          </p:cNvPr>
          <p:cNvSpPr txBox="1"/>
          <p:nvPr/>
        </p:nvSpPr>
        <p:spPr>
          <a:xfrm>
            <a:off x="1913988" y="4680317"/>
            <a:ext cx="1325217" cy="954107"/>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To be achieved in Phase 3 (optimization phase)</a:t>
            </a:r>
          </a:p>
        </p:txBody>
      </p:sp>
      <p:cxnSp>
        <p:nvCxnSpPr>
          <p:cNvPr id="16" name="Straight Arrow Connector 15">
            <a:extLst>
              <a:ext uri="{FF2B5EF4-FFF2-40B4-BE49-F238E27FC236}">
                <a16:creationId xmlns:a16="http://schemas.microsoft.com/office/drawing/2014/main" id="{17242883-6126-470F-A567-71C6F5F7D91C}"/>
              </a:ext>
            </a:extLst>
          </p:cNvPr>
          <p:cNvCxnSpPr>
            <a:cxnSpLocks/>
          </p:cNvCxnSpPr>
          <p:nvPr/>
        </p:nvCxnSpPr>
        <p:spPr>
          <a:xfrm>
            <a:off x="2576597" y="5651956"/>
            <a:ext cx="0" cy="303570"/>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8D951CFA-B4F9-4DBD-A1B7-B43D31B5F3F8}"/>
              </a:ext>
            </a:extLst>
          </p:cNvPr>
          <p:cNvSpPr txBox="1"/>
          <p:nvPr/>
        </p:nvSpPr>
        <p:spPr>
          <a:xfrm>
            <a:off x="3307954" y="4443670"/>
            <a:ext cx="2708535" cy="1169551"/>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Achieved through our dataset which was collected in such a way for catering pose in variance issue and testing set included many samples of it as well.</a:t>
            </a:r>
          </a:p>
        </p:txBody>
      </p:sp>
      <p:cxnSp>
        <p:nvCxnSpPr>
          <p:cNvPr id="18" name="Straight Arrow Connector 17">
            <a:extLst>
              <a:ext uri="{FF2B5EF4-FFF2-40B4-BE49-F238E27FC236}">
                <a16:creationId xmlns:a16="http://schemas.microsoft.com/office/drawing/2014/main" id="{5D729E11-5827-438B-8078-37B91DFB6A3D}"/>
              </a:ext>
            </a:extLst>
          </p:cNvPr>
          <p:cNvCxnSpPr>
            <a:cxnSpLocks/>
          </p:cNvCxnSpPr>
          <p:nvPr/>
        </p:nvCxnSpPr>
        <p:spPr>
          <a:xfrm flipH="1">
            <a:off x="3537529" y="5634424"/>
            <a:ext cx="252593" cy="321102"/>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
        <p:nvSpPr>
          <p:cNvPr id="24" name="TextBox 23">
            <a:extLst>
              <a:ext uri="{FF2B5EF4-FFF2-40B4-BE49-F238E27FC236}">
                <a16:creationId xmlns:a16="http://schemas.microsoft.com/office/drawing/2014/main" id="{AE530CFE-6328-4A9E-859D-B3E8E2AAA38B}"/>
              </a:ext>
            </a:extLst>
          </p:cNvPr>
          <p:cNvSpPr txBox="1"/>
          <p:nvPr/>
        </p:nvSpPr>
        <p:spPr>
          <a:xfrm>
            <a:off x="115359" y="4788038"/>
            <a:ext cx="1500305" cy="738664"/>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Target Accuracy is achieved instead more than this</a:t>
            </a:r>
          </a:p>
        </p:txBody>
      </p:sp>
      <p:cxnSp>
        <p:nvCxnSpPr>
          <p:cNvPr id="25" name="Straight Arrow Connector 24">
            <a:extLst>
              <a:ext uri="{FF2B5EF4-FFF2-40B4-BE49-F238E27FC236}">
                <a16:creationId xmlns:a16="http://schemas.microsoft.com/office/drawing/2014/main" id="{71F5870C-E999-4463-B11E-E4E215F6BEAD}"/>
              </a:ext>
            </a:extLst>
          </p:cNvPr>
          <p:cNvCxnSpPr>
            <a:cxnSpLocks/>
          </p:cNvCxnSpPr>
          <p:nvPr/>
        </p:nvCxnSpPr>
        <p:spPr>
          <a:xfrm>
            <a:off x="1311014" y="5532688"/>
            <a:ext cx="251716" cy="422838"/>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44034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70403"/>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95</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2" y="1046926"/>
            <a:ext cx="8242854"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Target Final Results Now</a:t>
            </a:r>
          </a:p>
        </p:txBody>
      </p:sp>
      <p:graphicFrame>
        <p:nvGraphicFramePr>
          <p:cNvPr id="8" name="Table 8">
            <a:extLst>
              <a:ext uri="{FF2B5EF4-FFF2-40B4-BE49-F238E27FC236}">
                <a16:creationId xmlns:a16="http://schemas.microsoft.com/office/drawing/2014/main" id="{7651339B-0F87-4966-AC93-57C18ABAACAC}"/>
              </a:ext>
            </a:extLst>
          </p:cNvPr>
          <p:cNvGraphicFramePr>
            <a:graphicFrameLocks noGrp="1"/>
          </p:cNvGraphicFramePr>
          <p:nvPr/>
        </p:nvGraphicFramePr>
        <p:xfrm>
          <a:off x="1" y="1662200"/>
          <a:ext cx="9143999" cy="4765103"/>
        </p:xfrm>
        <a:graphic>
          <a:graphicData uri="http://schemas.openxmlformats.org/drawingml/2006/table">
            <a:tbl>
              <a:tblPr firstRow="1" bandRow="1">
                <a:tableStyleId>{5C22544A-7EE6-4342-B048-85BDC9FD1C3A}</a:tableStyleId>
              </a:tblPr>
              <a:tblGrid>
                <a:gridCol w="1152939">
                  <a:extLst>
                    <a:ext uri="{9D8B030D-6E8A-4147-A177-3AD203B41FA5}">
                      <a16:colId xmlns:a16="http://schemas.microsoft.com/office/drawing/2014/main" val="4094790311"/>
                    </a:ext>
                  </a:extLst>
                </a:gridCol>
                <a:gridCol w="1007165">
                  <a:extLst>
                    <a:ext uri="{9D8B030D-6E8A-4147-A177-3AD203B41FA5}">
                      <a16:colId xmlns:a16="http://schemas.microsoft.com/office/drawing/2014/main" val="4132973389"/>
                    </a:ext>
                  </a:extLst>
                </a:gridCol>
                <a:gridCol w="821635">
                  <a:extLst>
                    <a:ext uri="{9D8B030D-6E8A-4147-A177-3AD203B41FA5}">
                      <a16:colId xmlns:a16="http://schemas.microsoft.com/office/drawing/2014/main" val="2644548170"/>
                    </a:ext>
                  </a:extLst>
                </a:gridCol>
                <a:gridCol w="993913">
                  <a:extLst>
                    <a:ext uri="{9D8B030D-6E8A-4147-A177-3AD203B41FA5}">
                      <a16:colId xmlns:a16="http://schemas.microsoft.com/office/drawing/2014/main" val="2671506494"/>
                    </a:ext>
                  </a:extLst>
                </a:gridCol>
                <a:gridCol w="4346713">
                  <a:extLst>
                    <a:ext uri="{9D8B030D-6E8A-4147-A177-3AD203B41FA5}">
                      <a16:colId xmlns:a16="http://schemas.microsoft.com/office/drawing/2014/main" val="742758338"/>
                    </a:ext>
                  </a:extLst>
                </a:gridCol>
                <a:gridCol w="821634">
                  <a:extLst>
                    <a:ext uri="{9D8B030D-6E8A-4147-A177-3AD203B41FA5}">
                      <a16:colId xmlns:a16="http://schemas.microsoft.com/office/drawing/2014/main" val="174933603"/>
                    </a:ext>
                  </a:extLst>
                </a:gridCol>
              </a:tblGrid>
              <a:tr h="487537">
                <a:tc>
                  <a:txBody>
                    <a:bodyPr/>
                    <a:lstStyle/>
                    <a:p>
                      <a:pPr algn="ct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Accuracy</a:t>
                      </a:r>
                    </a:p>
                  </a:txBody>
                  <a:tcPr/>
                </a:tc>
                <a:tc>
                  <a:txBody>
                    <a:bodyPr/>
                    <a:lstStyle/>
                    <a:p>
                      <a:pPr algn="ctr"/>
                      <a:r>
                        <a:rPr lang="en-US" sz="1100" dirty="0">
                          <a:latin typeface="Arial" panose="020B0604020202020204" pitchFamily="34" charset="0"/>
                          <a:cs typeface="Arial" panose="020B0604020202020204" pitchFamily="34" charset="0"/>
                        </a:rPr>
                        <a:t>Variance In Light</a:t>
                      </a:r>
                    </a:p>
                  </a:txBody>
                  <a:tcPr/>
                </a:tc>
                <a:tc>
                  <a:txBody>
                    <a:bodyPr/>
                    <a:lstStyle/>
                    <a:p>
                      <a:pPr algn="ctr"/>
                      <a:r>
                        <a:rPr lang="en-US" sz="1100" dirty="0">
                          <a:latin typeface="Arial" panose="020B0604020202020204" pitchFamily="34" charset="0"/>
                          <a:cs typeface="Arial" panose="020B0604020202020204" pitchFamily="34" charset="0"/>
                        </a:rPr>
                        <a:t>Variance in Angle/Size</a:t>
                      </a:r>
                    </a:p>
                  </a:txBody>
                  <a:tcPr/>
                </a:tc>
                <a:tc>
                  <a:txBody>
                    <a:bodyPr/>
                    <a:lstStyle/>
                    <a:p>
                      <a:pPr algn="ctr"/>
                      <a:r>
                        <a:rPr lang="en-US" sz="1100" dirty="0">
                          <a:latin typeface="Arial" panose="020B0604020202020204" pitchFamily="34" charset="0"/>
                          <a:cs typeface="Arial" panose="020B0604020202020204" pitchFamily="34" charset="0"/>
                        </a:rPr>
                        <a:t>Description</a:t>
                      </a:r>
                    </a:p>
                  </a:txBody>
                  <a:tcPr/>
                </a:tc>
                <a:tc>
                  <a:txBody>
                    <a:bodyPr/>
                    <a:lstStyle/>
                    <a:p>
                      <a:pPr algn="ctr"/>
                      <a:r>
                        <a:rPr lang="en-US" sz="1100" dirty="0">
                          <a:latin typeface="Arial" panose="020B0604020202020204" pitchFamily="34" charset="0"/>
                          <a:cs typeface="Arial" panose="020B0604020202020204" pitchFamily="34" charset="0"/>
                        </a:rPr>
                        <a:t>Geo-Info</a:t>
                      </a:r>
                    </a:p>
                  </a:txBody>
                  <a:tcPr/>
                </a:tc>
                <a:extLst>
                  <a:ext uri="{0D108BD9-81ED-4DB2-BD59-A6C34878D82A}">
                    <a16:rowId xmlns:a16="http://schemas.microsoft.com/office/drawing/2014/main" val="868012538"/>
                  </a:ext>
                </a:extLst>
              </a:tr>
              <a:tr h="313605">
                <a:tc>
                  <a:txBody>
                    <a:bodyPr/>
                    <a:lstStyle/>
                    <a:p>
                      <a:pPr algn="ctr"/>
                      <a:r>
                        <a:rPr lang="en-US" sz="1100" dirty="0">
                          <a:latin typeface="Arial" panose="020B0604020202020204" pitchFamily="34" charset="0"/>
                          <a:cs typeface="Arial" panose="020B0604020202020204" pitchFamily="34" charset="0"/>
                        </a:rPr>
                        <a:t>Microsoft API</a:t>
                      </a:r>
                    </a:p>
                  </a:txBody>
                  <a:tcPr/>
                </a:tc>
                <a:tc>
                  <a:txBody>
                    <a:bodyPr/>
                    <a:lstStyle/>
                    <a:p>
                      <a:pPr algn="ctr"/>
                      <a:r>
                        <a:rPr lang="en-US" sz="1100" dirty="0">
                          <a:latin typeface="Arial" panose="020B0604020202020204" pitchFamily="34" charset="0"/>
                          <a:cs typeface="Arial" panose="020B0604020202020204" pitchFamily="34" charset="0"/>
                        </a:rPr>
                        <a:t>11.8%</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07217608"/>
                  </a:ext>
                </a:extLst>
              </a:tr>
              <a:tr h="313605">
                <a:tc>
                  <a:txBody>
                    <a:bodyPr/>
                    <a:lstStyle/>
                    <a:p>
                      <a:pPr algn="ctr"/>
                      <a:r>
                        <a:rPr lang="en-US" sz="1100" dirty="0">
                          <a:latin typeface="Arial" panose="020B0604020202020204" pitchFamily="34" charset="0"/>
                          <a:cs typeface="Arial" panose="020B0604020202020204" pitchFamily="34" charset="0"/>
                        </a:rPr>
                        <a:t>Google API</a:t>
                      </a:r>
                    </a:p>
                  </a:txBody>
                  <a:tcPr/>
                </a:tc>
                <a:tc>
                  <a:txBody>
                    <a:bodyPr/>
                    <a:lstStyle/>
                    <a:p>
                      <a:pPr algn="ctr"/>
                      <a:r>
                        <a:rPr lang="en-US" sz="1100" dirty="0">
                          <a:latin typeface="Arial" panose="020B0604020202020204" pitchFamily="34" charset="0"/>
                          <a:cs typeface="Arial" panose="020B0604020202020204" pitchFamily="34" charset="0"/>
                        </a:rPr>
                        <a:t>35.7%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20572567"/>
                  </a:ext>
                </a:extLst>
              </a:tr>
              <a:tr h="470408">
                <a:tc>
                  <a:txBody>
                    <a:bodyPr/>
                    <a:lstStyle/>
                    <a:p>
                      <a:pPr algn="ctr"/>
                      <a:r>
                        <a:rPr lang="en-US" sz="1100" dirty="0">
                          <a:latin typeface="Arial" panose="020B0604020202020204" pitchFamily="34" charset="0"/>
                          <a:cs typeface="Arial" panose="020B0604020202020204" pitchFamily="34" charset="0"/>
                        </a:rPr>
                        <a:t>Tour The World</a:t>
                      </a:r>
                    </a:p>
                  </a:txBody>
                  <a:tcPr/>
                </a:tc>
                <a:tc>
                  <a:txBody>
                    <a:bodyPr/>
                    <a:lstStyle/>
                    <a:p>
                      <a:pPr algn="ctr"/>
                      <a:r>
                        <a:rPr lang="en-US" sz="1100" dirty="0">
                          <a:latin typeface="Arial" panose="020B0604020202020204" pitchFamily="34" charset="0"/>
                          <a:cs typeface="Arial" panose="020B0604020202020204" pitchFamily="34" charset="0"/>
                        </a:rPr>
                        <a:t>46.3%</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2230012"/>
                  </a:ext>
                </a:extLst>
              </a:tr>
              <a:tr h="313605">
                <a:tc>
                  <a:txBody>
                    <a:bodyPr/>
                    <a:lstStyle/>
                    <a:p>
                      <a:pPr algn="ctr"/>
                      <a:r>
                        <a:rPr lang="en-US" sz="1100" dirty="0">
                          <a:latin typeface="Arial" panose="020B0604020202020204" pitchFamily="34" charset="0"/>
                          <a:cs typeface="Arial" panose="020B0604020202020204" pitchFamily="34" charset="0"/>
                        </a:rPr>
                        <a:t>Scene Maps</a:t>
                      </a:r>
                    </a:p>
                  </a:txBody>
                  <a:tcPr/>
                </a:tc>
                <a:tc>
                  <a:txBody>
                    <a:bodyPr/>
                    <a:lstStyle/>
                    <a:p>
                      <a:pPr algn="ctr"/>
                      <a:r>
                        <a:rPr lang="en-US" sz="1100" dirty="0">
                          <a:latin typeface="Arial" panose="020B0604020202020204" pitchFamily="34" charset="0"/>
                          <a:cs typeface="Arial" panose="020B0604020202020204" pitchFamily="34" charset="0"/>
                        </a:rPr>
                        <a:t>80.65%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57432130"/>
                  </a:ext>
                </a:extLst>
              </a:tr>
              <a:tr h="679070">
                <a:tc>
                  <a:txBody>
                    <a:bodyPr/>
                    <a:lstStyle/>
                    <a:p>
                      <a:pPr algn="ctr"/>
                      <a:r>
                        <a:rPr lang="en-US" sz="1100" dirty="0">
                          <a:latin typeface="Arial" panose="020B0604020202020204" pitchFamily="34" charset="0"/>
                          <a:cs typeface="Arial" panose="020B0604020202020204" pitchFamily="34" charset="0"/>
                        </a:rPr>
                        <a:t>Chinese Landmarks Recognition</a:t>
                      </a:r>
                    </a:p>
                  </a:txBody>
                  <a:tcPr/>
                </a:tc>
                <a:tc>
                  <a:txBody>
                    <a:bodyPr/>
                    <a:lstStyle/>
                    <a:p>
                      <a:pPr algn="ctr"/>
                      <a:r>
                        <a:rPr lang="en-US" sz="1100" dirty="0">
                          <a:latin typeface="Arial" panose="020B0604020202020204" pitchFamily="34" charset="0"/>
                          <a:cs typeface="Arial" panose="020B0604020202020204" pitchFamily="34" charset="0"/>
                        </a:rPr>
                        <a:t>72.55%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6530023"/>
                  </a:ext>
                </a:extLst>
              </a:tr>
              <a:tr h="679070">
                <a:tc>
                  <a:txBody>
                    <a:bodyPr/>
                    <a:lstStyle/>
                    <a:p>
                      <a:pPr algn="ctr"/>
                      <a:r>
                        <a:rPr lang="en-US" sz="1100" dirty="0">
                          <a:latin typeface="Arial" panose="020B0604020202020204" pitchFamily="34" charset="0"/>
                          <a:cs typeface="Arial" panose="020B0604020202020204" pitchFamily="34" charset="0"/>
                        </a:rPr>
                        <a:t>Indian Monument Recognition</a:t>
                      </a:r>
                    </a:p>
                  </a:txBody>
                  <a:tcPr/>
                </a:tc>
                <a:tc>
                  <a:txBody>
                    <a:bodyPr/>
                    <a:lstStyle/>
                    <a:p>
                      <a:pPr algn="ctr"/>
                      <a:r>
                        <a:rPr lang="en-US" sz="1100" dirty="0">
                          <a:latin typeface="Arial" panose="020B0604020202020204" pitchFamily="34" charset="0"/>
                          <a:cs typeface="Arial" panose="020B0604020202020204" pitchFamily="34" charset="0"/>
                        </a:rPr>
                        <a:t>92.7%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b="1"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Framework for monument recognition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22556843"/>
                  </a:ext>
                </a:extLst>
              </a:tr>
              <a:tr h="533129">
                <a:tc>
                  <a:txBody>
                    <a:bodyPr/>
                    <a:lstStyle/>
                    <a:p>
                      <a:pPr algn="ctr"/>
                      <a:r>
                        <a:rPr lang="en-US" sz="1100" dirty="0">
                          <a:latin typeface="Arial" panose="020B0604020202020204" pitchFamily="34" charset="0"/>
                          <a:cs typeface="Arial" panose="020B0604020202020204" pitchFamily="34" charset="0"/>
                        </a:rPr>
                        <a:t>Cloud Mail.ru Group</a:t>
                      </a:r>
                    </a:p>
                  </a:txBody>
                  <a:tcPr/>
                </a:tc>
                <a:tc>
                  <a:txBody>
                    <a:bodyPr/>
                    <a:lstStyle/>
                    <a:p>
                      <a:pPr algn="ctr"/>
                      <a:r>
                        <a:rPr lang="en-US" sz="1100" dirty="0">
                          <a:latin typeface="Arial" panose="020B0604020202020204" pitchFamily="34" charset="0"/>
                          <a:cs typeface="Arial" panose="020B0604020202020204" pitchFamily="34" charset="0"/>
                        </a:rPr>
                        <a:t>95%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Landmark recognition framework deployed on Cloud-based application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p>
                      <a:pPr algn="ct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3769413"/>
                  </a:ext>
                </a:extLst>
              </a:tr>
              <a:tr h="487537">
                <a:tc>
                  <a:txBody>
                    <a:bodyPr/>
                    <a:lstStyle/>
                    <a:p>
                      <a:pPr algn="ctr"/>
                      <a:r>
                        <a:rPr lang="en-US" sz="1100" dirty="0">
                          <a:latin typeface="Arial" panose="020B0604020202020204" pitchFamily="34" charset="0"/>
                          <a:cs typeface="Arial" panose="020B0604020202020204" pitchFamily="34" charset="0"/>
                        </a:rPr>
                        <a:t>Case Study of Istanbul</a:t>
                      </a:r>
                    </a:p>
                  </a:txBody>
                  <a:tcPr/>
                </a:tc>
                <a:tc>
                  <a:txBody>
                    <a:bodyPr/>
                    <a:lstStyle/>
                    <a:p>
                      <a:pPr algn="ctr"/>
                      <a:r>
                        <a:rPr lang="en-US" sz="1200" dirty="0">
                          <a:latin typeface="Arial" panose="020B0604020202020204" pitchFamily="34" charset="0"/>
                          <a:cs typeface="Arial" panose="020B0604020202020204" pitchFamily="34" charset="0"/>
                        </a:rPr>
                        <a:t>96.3%</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92566772"/>
                  </a:ext>
                </a:extLst>
              </a:tr>
              <a:tr h="487537">
                <a:tc>
                  <a:txBody>
                    <a:bodyPr/>
                    <a:lstStyle/>
                    <a:p>
                      <a:pPr algn="ctr"/>
                      <a:r>
                        <a:rPr lang="en-US" sz="1100" dirty="0">
                          <a:latin typeface="Arial" panose="020B0604020202020204" pitchFamily="34" charset="0"/>
                          <a:cs typeface="Arial" panose="020B0604020202020204" pitchFamily="34" charset="0"/>
                        </a:rPr>
                        <a:t>Our Proposed Solution</a:t>
                      </a:r>
                    </a:p>
                  </a:txBody>
                  <a:tcPr/>
                </a:tc>
                <a:tc>
                  <a:txBody>
                    <a:bodyPr/>
                    <a:lstStyle/>
                    <a:p>
                      <a:pPr algn="ctr"/>
                      <a:r>
                        <a:rPr lang="en-US" sz="1100" dirty="0">
                          <a:latin typeface="Arial" panose="020B0604020202020204" pitchFamily="34" charset="0"/>
                          <a:cs typeface="Arial" panose="020B0604020202020204" pitchFamily="34" charset="0"/>
                        </a:rPr>
                        <a:t>80%+</a:t>
                      </a: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Android/cross-platform landmark recognition application</a:t>
                      </a:r>
                    </a:p>
                  </a:txBody>
                  <a:tcPr/>
                </a:tc>
                <a:tc>
                  <a:txBody>
                    <a:bodyPr/>
                    <a:lstStyle/>
                    <a:p>
                      <a:pPr algn="ctr"/>
                      <a:r>
                        <a:rPr lang="en-US" sz="1100" dirty="0">
                          <a:latin typeface="Arial" panose="020B0604020202020204" pitchFamily="34" charset="0"/>
                          <a:cs typeface="Arial" panose="020B0604020202020204" pitchFamily="34" charset="0"/>
                        </a:rPr>
                        <a:t>Maybe</a:t>
                      </a:r>
                    </a:p>
                  </a:txBody>
                  <a:tcPr/>
                </a:tc>
                <a:extLst>
                  <a:ext uri="{0D108BD9-81ED-4DB2-BD59-A6C34878D82A}">
                    <a16:rowId xmlns:a16="http://schemas.microsoft.com/office/drawing/2014/main" val="2444549569"/>
                  </a:ext>
                </a:extLst>
              </a:tr>
            </a:tbl>
          </a:graphicData>
        </a:graphic>
      </p:graphicFrame>
      <p:sp>
        <p:nvSpPr>
          <p:cNvPr id="14" name="TextBox 13">
            <a:extLst>
              <a:ext uri="{FF2B5EF4-FFF2-40B4-BE49-F238E27FC236}">
                <a16:creationId xmlns:a16="http://schemas.microsoft.com/office/drawing/2014/main" id="{6F7EFF62-5074-47B4-AEE1-AEB272C5D149}"/>
              </a:ext>
            </a:extLst>
          </p:cNvPr>
          <p:cNvSpPr txBox="1"/>
          <p:nvPr/>
        </p:nvSpPr>
        <p:spPr>
          <a:xfrm>
            <a:off x="1913988" y="4680317"/>
            <a:ext cx="1325217" cy="954107"/>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To be achieved in Phase 3 (optimization phase)</a:t>
            </a:r>
          </a:p>
        </p:txBody>
      </p:sp>
      <p:cxnSp>
        <p:nvCxnSpPr>
          <p:cNvPr id="16" name="Straight Arrow Connector 15">
            <a:extLst>
              <a:ext uri="{FF2B5EF4-FFF2-40B4-BE49-F238E27FC236}">
                <a16:creationId xmlns:a16="http://schemas.microsoft.com/office/drawing/2014/main" id="{17242883-6126-470F-A567-71C6F5F7D91C}"/>
              </a:ext>
            </a:extLst>
          </p:cNvPr>
          <p:cNvCxnSpPr>
            <a:cxnSpLocks/>
          </p:cNvCxnSpPr>
          <p:nvPr/>
        </p:nvCxnSpPr>
        <p:spPr>
          <a:xfrm>
            <a:off x="2576597" y="5651956"/>
            <a:ext cx="0" cy="303570"/>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8D951CFA-B4F9-4DBD-A1B7-B43D31B5F3F8}"/>
              </a:ext>
            </a:extLst>
          </p:cNvPr>
          <p:cNvSpPr txBox="1"/>
          <p:nvPr/>
        </p:nvSpPr>
        <p:spPr>
          <a:xfrm>
            <a:off x="3307954" y="4443670"/>
            <a:ext cx="2708535" cy="1169551"/>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Achieved through our dataset which was collected in such a way for catering pose in variance issue and testing set included many samples of it as well.</a:t>
            </a:r>
          </a:p>
        </p:txBody>
      </p:sp>
      <p:cxnSp>
        <p:nvCxnSpPr>
          <p:cNvPr id="18" name="Straight Arrow Connector 17">
            <a:extLst>
              <a:ext uri="{FF2B5EF4-FFF2-40B4-BE49-F238E27FC236}">
                <a16:creationId xmlns:a16="http://schemas.microsoft.com/office/drawing/2014/main" id="{5D729E11-5827-438B-8078-37B91DFB6A3D}"/>
              </a:ext>
            </a:extLst>
          </p:cNvPr>
          <p:cNvCxnSpPr>
            <a:cxnSpLocks/>
          </p:cNvCxnSpPr>
          <p:nvPr/>
        </p:nvCxnSpPr>
        <p:spPr>
          <a:xfrm flipH="1">
            <a:off x="3537529" y="5634424"/>
            <a:ext cx="252593" cy="321102"/>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
        <p:nvSpPr>
          <p:cNvPr id="24" name="TextBox 23">
            <a:extLst>
              <a:ext uri="{FF2B5EF4-FFF2-40B4-BE49-F238E27FC236}">
                <a16:creationId xmlns:a16="http://schemas.microsoft.com/office/drawing/2014/main" id="{AE530CFE-6328-4A9E-859D-B3E8E2AAA38B}"/>
              </a:ext>
            </a:extLst>
          </p:cNvPr>
          <p:cNvSpPr txBox="1"/>
          <p:nvPr/>
        </p:nvSpPr>
        <p:spPr>
          <a:xfrm>
            <a:off x="115359" y="4788038"/>
            <a:ext cx="1500305" cy="738664"/>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Target Accuracy is achieved instead more than this</a:t>
            </a:r>
          </a:p>
        </p:txBody>
      </p:sp>
      <p:cxnSp>
        <p:nvCxnSpPr>
          <p:cNvPr id="25" name="Straight Arrow Connector 24">
            <a:extLst>
              <a:ext uri="{FF2B5EF4-FFF2-40B4-BE49-F238E27FC236}">
                <a16:creationId xmlns:a16="http://schemas.microsoft.com/office/drawing/2014/main" id="{71F5870C-E999-4463-B11E-E4E215F6BEAD}"/>
              </a:ext>
            </a:extLst>
          </p:cNvPr>
          <p:cNvCxnSpPr>
            <a:cxnSpLocks/>
          </p:cNvCxnSpPr>
          <p:nvPr/>
        </p:nvCxnSpPr>
        <p:spPr>
          <a:xfrm>
            <a:off x="1311014" y="5532688"/>
            <a:ext cx="251716" cy="422838"/>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
        <p:nvSpPr>
          <p:cNvPr id="28" name="TextBox 27">
            <a:extLst>
              <a:ext uri="{FF2B5EF4-FFF2-40B4-BE49-F238E27FC236}">
                <a16:creationId xmlns:a16="http://schemas.microsoft.com/office/drawing/2014/main" id="{E5C69A51-A0C7-4E71-860E-606F089B8699}"/>
              </a:ext>
            </a:extLst>
          </p:cNvPr>
          <p:cNvSpPr txBox="1"/>
          <p:nvPr/>
        </p:nvSpPr>
        <p:spPr>
          <a:xfrm>
            <a:off x="4468989" y="6478759"/>
            <a:ext cx="1325217" cy="307777"/>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Phase 4</a:t>
            </a:r>
          </a:p>
        </p:txBody>
      </p:sp>
      <p:cxnSp>
        <p:nvCxnSpPr>
          <p:cNvPr id="29" name="Straight Arrow Connector 28">
            <a:extLst>
              <a:ext uri="{FF2B5EF4-FFF2-40B4-BE49-F238E27FC236}">
                <a16:creationId xmlns:a16="http://schemas.microsoft.com/office/drawing/2014/main" id="{19F5ECE0-18E9-420E-B53B-A3064069D58A}"/>
              </a:ext>
            </a:extLst>
          </p:cNvPr>
          <p:cNvCxnSpPr>
            <a:cxnSpLocks/>
          </p:cNvCxnSpPr>
          <p:nvPr/>
        </p:nvCxnSpPr>
        <p:spPr>
          <a:xfrm flipV="1">
            <a:off x="5026036" y="6106846"/>
            <a:ext cx="0" cy="379316"/>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9273818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96</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System Prototype</a:t>
            </a:r>
          </a:p>
        </p:txBody>
      </p:sp>
      <p:sp>
        <p:nvSpPr>
          <p:cNvPr id="12" name="TextBox 11">
            <a:extLst>
              <a:ext uri="{FF2B5EF4-FFF2-40B4-BE49-F238E27FC236}">
                <a16:creationId xmlns:a16="http://schemas.microsoft.com/office/drawing/2014/main" id="{0B671A28-6576-46DA-960D-3874559EB6B6}"/>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Screen 1</a:t>
            </a:r>
          </a:p>
        </p:txBody>
      </p:sp>
      <p:pic>
        <p:nvPicPr>
          <p:cNvPr id="9218" name="Picture 2">
            <a:extLst>
              <a:ext uri="{FF2B5EF4-FFF2-40B4-BE49-F238E27FC236}">
                <a16:creationId xmlns:a16="http://schemas.microsoft.com/office/drawing/2014/main" id="{1FDD16D4-B308-4974-B108-90712D1DF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299" y="2313084"/>
            <a:ext cx="2057401" cy="414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31218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97</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System Prototype</a:t>
            </a:r>
          </a:p>
        </p:txBody>
      </p:sp>
      <p:sp>
        <p:nvSpPr>
          <p:cNvPr id="12" name="TextBox 11">
            <a:extLst>
              <a:ext uri="{FF2B5EF4-FFF2-40B4-BE49-F238E27FC236}">
                <a16:creationId xmlns:a16="http://schemas.microsoft.com/office/drawing/2014/main" id="{0B671A28-6576-46DA-960D-3874559EB6B6}"/>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Screen 2</a:t>
            </a:r>
          </a:p>
        </p:txBody>
      </p:sp>
      <p:pic>
        <p:nvPicPr>
          <p:cNvPr id="10242" name="Picture 2">
            <a:extLst>
              <a:ext uri="{FF2B5EF4-FFF2-40B4-BE49-F238E27FC236}">
                <a16:creationId xmlns:a16="http://schemas.microsoft.com/office/drawing/2014/main" id="{53FD1F70-E2C2-4538-B3BC-9729134ED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936" y="2310991"/>
            <a:ext cx="2041379" cy="415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14305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43899"/>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98</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3" y="1431235"/>
            <a:ext cx="8309114"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System Prototype</a:t>
            </a:r>
          </a:p>
        </p:txBody>
      </p:sp>
      <p:sp>
        <p:nvSpPr>
          <p:cNvPr id="12" name="TextBox 11">
            <a:extLst>
              <a:ext uri="{FF2B5EF4-FFF2-40B4-BE49-F238E27FC236}">
                <a16:creationId xmlns:a16="http://schemas.microsoft.com/office/drawing/2014/main" id="{0B671A28-6576-46DA-960D-3874559EB6B6}"/>
              </a:ext>
            </a:extLst>
          </p:cNvPr>
          <p:cNvSpPr txBox="1"/>
          <p:nvPr/>
        </p:nvSpPr>
        <p:spPr>
          <a:xfrm>
            <a:off x="450573" y="2061162"/>
            <a:ext cx="8189844"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Screen 3</a:t>
            </a:r>
          </a:p>
        </p:txBody>
      </p:sp>
      <p:pic>
        <p:nvPicPr>
          <p:cNvPr id="11266" name="Picture 2">
            <a:extLst>
              <a:ext uri="{FF2B5EF4-FFF2-40B4-BE49-F238E27FC236}">
                <a16:creationId xmlns:a16="http://schemas.microsoft.com/office/drawing/2014/main" id="{DA874996-7DE3-4044-8B19-9E7D61090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786" y="2322772"/>
            <a:ext cx="2049921" cy="415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5767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A5B8DA-ADC1-4BF2-8DE9-DFD5DF41BD68}"/>
              </a:ext>
            </a:extLst>
          </p:cNvPr>
          <p:cNvSpPr/>
          <p:nvPr/>
        </p:nvSpPr>
        <p:spPr>
          <a:xfrm>
            <a:off x="0" y="6462367"/>
            <a:ext cx="9144000" cy="422137"/>
          </a:xfrm>
          <a:prstGeom prst="rect">
            <a:avLst/>
          </a:prstGeom>
          <a:solidFill>
            <a:srgbClr val="FBE5D6"/>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657863D-E88A-4CDC-AFCF-9F87EB6153EA}"/>
              </a:ext>
            </a:extLst>
          </p:cNvPr>
          <p:cNvSpPr/>
          <p:nvPr/>
        </p:nvSpPr>
        <p:spPr>
          <a:xfrm>
            <a:off x="0" y="-70403"/>
            <a:ext cx="9144000" cy="1068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8EF9E785-4E1A-47AF-8829-C3CC83C198F3}"/>
              </a:ext>
            </a:extLst>
          </p:cNvPr>
          <p:cNvSpPr txBox="1"/>
          <p:nvPr/>
        </p:nvSpPr>
        <p:spPr>
          <a:xfrm>
            <a:off x="1005840" y="236423"/>
            <a:ext cx="1688327" cy="507831"/>
          </a:xfrm>
          <a:prstGeom prst="rect">
            <a:avLst/>
          </a:prstGeom>
          <a:noFill/>
        </p:spPr>
        <p:txBody>
          <a:bodyPr wrap="square" rtlCol="0">
            <a:spAutoFit/>
          </a:bodyPr>
          <a:lstStyle/>
          <a:p>
            <a:pPr algn="ctr"/>
            <a:r>
              <a:rPr lang="en-US" sz="1300" dirty="0">
                <a:solidFill>
                  <a:schemeClr val="bg1"/>
                </a:solidFill>
                <a:latin typeface="Times New Roman" panose="02020603050405020304" pitchFamily="18" charset="0"/>
                <a:cs typeface="Times New Roman" panose="02020603050405020304" pitchFamily="18" charset="0"/>
              </a:rPr>
              <a:t>UNIVERSITY OF CENTRAL PUNJAB</a:t>
            </a:r>
          </a:p>
        </p:txBody>
      </p:sp>
      <p:sp>
        <p:nvSpPr>
          <p:cNvPr id="6" name="Slide Number Placeholder 5">
            <a:extLst>
              <a:ext uri="{FF2B5EF4-FFF2-40B4-BE49-F238E27FC236}">
                <a16:creationId xmlns:a16="http://schemas.microsoft.com/office/drawing/2014/main" id="{4E46B3F3-ABFB-4F93-A6EA-1F01F3864205}"/>
              </a:ext>
            </a:extLst>
          </p:cNvPr>
          <p:cNvSpPr>
            <a:spLocks noGrp="1"/>
          </p:cNvSpPr>
          <p:nvPr>
            <p:ph type="sldNum" sz="quarter" idx="12"/>
          </p:nvPr>
        </p:nvSpPr>
        <p:spPr>
          <a:xfrm>
            <a:off x="6842266" y="6462367"/>
            <a:ext cx="2057400" cy="365125"/>
          </a:xfrm>
        </p:spPr>
        <p:txBody>
          <a:bodyPr/>
          <a:lstStyle/>
          <a:p>
            <a:fld id="{5A05F59A-94ED-4EDF-BFC6-CEAB3142B3DC}" type="slidenum">
              <a:rPr lang="en-US" smtClean="0">
                <a:solidFill>
                  <a:schemeClr val="tx1">
                    <a:lumMod val="95000"/>
                    <a:lumOff val="5000"/>
                  </a:schemeClr>
                </a:solidFill>
              </a:rPr>
              <a:t>99</a:t>
            </a:fld>
            <a:endParaRPr lang="en-US" dirty="0">
              <a:solidFill>
                <a:schemeClr val="tx1">
                  <a:lumMod val="95000"/>
                  <a:lumOff val="5000"/>
                </a:schemeClr>
              </a:solidFill>
            </a:endParaRPr>
          </a:p>
        </p:txBody>
      </p:sp>
      <p:sp>
        <p:nvSpPr>
          <p:cNvPr id="13" name="Oval 12">
            <a:extLst>
              <a:ext uri="{FF2B5EF4-FFF2-40B4-BE49-F238E27FC236}">
                <a16:creationId xmlns:a16="http://schemas.microsoft.com/office/drawing/2014/main" id="{54196A95-30C5-42D3-A89D-E66FEDC9BE16}"/>
              </a:ext>
            </a:extLst>
          </p:cNvPr>
          <p:cNvSpPr>
            <a:spLocks noChangeAspect="1"/>
          </p:cNvSpPr>
          <p:nvPr/>
        </p:nvSpPr>
        <p:spPr>
          <a:xfrm>
            <a:off x="274320" y="124579"/>
            <a:ext cx="73152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CF22B90E-75EF-44D6-832C-1AC9FF2A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 y="118872"/>
            <a:ext cx="731520" cy="731520"/>
          </a:xfrm>
          <a:prstGeom prst="rect">
            <a:avLst/>
          </a:prstGeom>
        </p:spPr>
      </p:pic>
      <p:sp>
        <p:nvSpPr>
          <p:cNvPr id="2" name="TextBox 1">
            <a:extLst>
              <a:ext uri="{FF2B5EF4-FFF2-40B4-BE49-F238E27FC236}">
                <a16:creationId xmlns:a16="http://schemas.microsoft.com/office/drawing/2014/main" id="{655F8C21-76AB-43AF-A748-1FF4C167070F}"/>
              </a:ext>
            </a:extLst>
          </p:cNvPr>
          <p:cNvSpPr txBox="1"/>
          <p:nvPr/>
        </p:nvSpPr>
        <p:spPr>
          <a:xfrm>
            <a:off x="450572" y="1046926"/>
            <a:ext cx="8242854"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Target Final Results Now</a:t>
            </a:r>
          </a:p>
        </p:txBody>
      </p:sp>
      <p:graphicFrame>
        <p:nvGraphicFramePr>
          <p:cNvPr id="8" name="Table 8">
            <a:extLst>
              <a:ext uri="{FF2B5EF4-FFF2-40B4-BE49-F238E27FC236}">
                <a16:creationId xmlns:a16="http://schemas.microsoft.com/office/drawing/2014/main" id="{7651339B-0F87-4966-AC93-57C18ABAACAC}"/>
              </a:ext>
            </a:extLst>
          </p:cNvPr>
          <p:cNvGraphicFramePr>
            <a:graphicFrameLocks noGrp="1"/>
          </p:cNvGraphicFramePr>
          <p:nvPr/>
        </p:nvGraphicFramePr>
        <p:xfrm>
          <a:off x="1" y="1662200"/>
          <a:ext cx="9143999" cy="4765103"/>
        </p:xfrm>
        <a:graphic>
          <a:graphicData uri="http://schemas.openxmlformats.org/drawingml/2006/table">
            <a:tbl>
              <a:tblPr firstRow="1" bandRow="1">
                <a:tableStyleId>{5C22544A-7EE6-4342-B048-85BDC9FD1C3A}</a:tableStyleId>
              </a:tblPr>
              <a:tblGrid>
                <a:gridCol w="1152939">
                  <a:extLst>
                    <a:ext uri="{9D8B030D-6E8A-4147-A177-3AD203B41FA5}">
                      <a16:colId xmlns:a16="http://schemas.microsoft.com/office/drawing/2014/main" val="4094790311"/>
                    </a:ext>
                  </a:extLst>
                </a:gridCol>
                <a:gridCol w="1007165">
                  <a:extLst>
                    <a:ext uri="{9D8B030D-6E8A-4147-A177-3AD203B41FA5}">
                      <a16:colId xmlns:a16="http://schemas.microsoft.com/office/drawing/2014/main" val="4132973389"/>
                    </a:ext>
                  </a:extLst>
                </a:gridCol>
                <a:gridCol w="821635">
                  <a:extLst>
                    <a:ext uri="{9D8B030D-6E8A-4147-A177-3AD203B41FA5}">
                      <a16:colId xmlns:a16="http://schemas.microsoft.com/office/drawing/2014/main" val="2644548170"/>
                    </a:ext>
                  </a:extLst>
                </a:gridCol>
                <a:gridCol w="993913">
                  <a:extLst>
                    <a:ext uri="{9D8B030D-6E8A-4147-A177-3AD203B41FA5}">
                      <a16:colId xmlns:a16="http://schemas.microsoft.com/office/drawing/2014/main" val="2671506494"/>
                    </a:ext>
                  </a:extLst>
                </a:gridCol>
                <a:gridCol w="4346713">
                  <a:extLst>
                    <a:ext uri="{9D8B030D-6E8A-4147-A177-3AD203B41FA5}">
                      <a16:colId xmlns:a16="http://schemas.microsoft.com/office/drawing/2014/main" val="742758338"/>
                    </a:ext>
                  </a:extLst>
                </a:gridCol>
                <a:gridCol w="821634">
                  <a:extLst>
                    <a:ext uri="{9D8B030D-6E8A-4147-A177-3AD203B41FA5}">
                      <a16:colId xmlns:a16="http://schemas.microsoft.com/office/drawing/2014/main" val="174933603"/>
                    </a:ext>
                  </a:extLst>
                </a:gridCol>
              </a:tblGrid>
              <a:tr h="487537">
                <a:tc>
                  <a:txBody>
                    <a:bodyPr/>
                    <a:lstStyle/>
                    <a:p>
                      <a:pPr algn="ct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Accuracy</a:t>
                      </a:r>
                    </a:p>
                  </a:txBody>
                  <a:tcPr/>
                </a:tc>
                <a:tc>
                  <a:txBody>
                    <a:bodyPr/>
                    <a:lstStyle/>
                    <a:p>
                      <a:pPr algn="ctr"/>
                      <a:r>
                        <a:rPr lang="en-US" sz="1100" dirty="0">
                          <a:latin typeface="Arial" panose="020B0604020202020204" pitchFamily="34" charset="0"/>
                          <a:cs typeface="Arial" panose="020B0604020202020204" pitchFamily="34" charset="0"/>
                        </a:rPr>
                        <a:t>Variance In Light</a:t>
                      </a:r>
                    </a:p>
                  </a:txBody>
                  <a:tcPr/>
                </a:tc>
                <a:tc>
                  <a:txBody>
                    <a:bodyPr/>
                    <a:lstStyle/>
                    <a:p>
                      <a:pPr algn="ctr"/>
                      <a:r>
                        <a:rPr lang="en-US" sz="1100" dirty="0">
                          <a:latin typeface="Arial" panose="020B0604020202020204" pitchFamily="34" charset="0"/>
                          <a:cs typeface="Arial" panose="020B0604020202020204" pitchFamily="34" charset="0"/>
                        </a:rPr>
                        <a:t>Variance in Angle/Size</a:t>
                      </a:r>
                    </a:p>
                  </a:txBody>
                  <a:tcPr/>
                </a:tc>
                <a:tc>
                  <a:txBody>
                    <a:bodyPr/>
                    <a:lstStyle/>
                    <a:p>
                      <a:pPr algn="ctr"/>
                      <a:r>
                        <a:rPr lang="en-US" sz="1100" dirty="0">
                          <a:latin typeface="Arial" panose="020B0604020202020204" pitchFamily="34" charset="0"/>
                          <a:cs typeface="Arial" panose="020B0604020202020204" pitchFamily="34" charset="0"/>
                        </a:rPr>
                        <a:t>Description</a:t>
                      </a:r>
                    </a:p>
                  </a:txBody>
                  <a:tcPr/>
                </a:tc>
                <a:tc>
                  <a:txBody>
                    <a:bodyPr/>
                    <a:lstStyle/>
                    <a:p>
                      <a:pPr algn="ctr"/>
                      <a:r>
                        <a:rPr lang="en-US" sz="1100" dirty="0">
                          <a:latin typeface="Arial" panose="020B0604020202020204" pitchFamily="34" charset="0"/>
                          <a:cs typeface="Arial" panose="020B0604020202020204" pitchFamily="34" charset="0"/>
                        </a:rPr>
                        <a:t>Geo-Info</a:t>
                      </a:r>
                    </a:p>
                  </a:txBody>
                  <a:tcPr/>
                </a:tc>
                <a:extLst>
                  <a:ext uri="{0D108BD9-81ED-4DB2-BD59-A6C34878D82A}">
                    <a16:rowId xmlns:a16="http://schemas.microsoft.com/office/drawing/2014/main" val="868012538"/>
                  </a:ext>
                </a:extLst>
              </a:tr>
              <a:tr h="313605">
                <a:tc>
                  <a:txBody>
                    <a:bodyPr/>
                    <a:lstStyle/>
                    <a:p>
                      <a:pPr algn="ctr"/>
                      <a:r>
                        <a:rPr lang="en-US" sz="1100" dirty="0">
                          <a:latin typeface="Arial" panose="020B0604020202020204" pitchFamily="34" charset="0"/>
                          <a:cs typeface="Arial" panose="020B0604020202020204" pitchFamily="34" charset="0"/>
                        </a:rPr>
                        <a:t>Microsoft API</a:t>
                      </a:r>
                    </a:p>
                  </a:txBody>
                  <a:tcPr/>
                </a:tc>
                <a:tc>
                  <a:txBody>
                    <a:bodyPr/>
                    <a:lstStyle/>
                    <a:p>
                      <a:pPr algn="ctr"/>
                      <a:r>
                        <a:rPr lang="en-US" sz="1100" dirty="0">
                          <a:latin typeface="Arial" panose="020B0604020202020204" pitchFamily="34" charset="0"/>
                          <a:cs typeface="Arial" panose="020B0604020202020204" pitchFamily="34" charset="0"/>
                        </a:rPr>
                        <a:t>11.8%</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07217608"/>
                  </a:ext>
                </a:extLst>
              </a:tr>
              <a:tr h="313605">
                <a:tc>
                  <a:txBody>
                    <a:bodyPr/>
                    <a:lstStyle/>
                    <a:p>
                      <a:pPr algn="ctr"/>
                      <a:r>
                        <a:rPr lang="en-US" sz="1100" dirty="0">
                          <a:latin typeface="Arial" panose="020B0604020202020204" pitchFamily="34" charset="0"/>
                          <a:cs typeface="Arial" panose="020B0604020202020204" pitchFamily="34" charset="0"/>
                        </a:rPr>
                        <a:t>Google API</a:t>
                      </a:r>
                    </a:p>
                  </a:txBody>
                  <a:tcPr/>
                </a:tc>
                <a:tc>
                  <a:txBody>
                    <a:bodyPr/>
                    <a:lstStyle/>
                    <a:p>
                      <a:pPr algn="ctr"/>
                      <a:r>
                        <a:rPr lang="en-US" sz="1100" dirty="0">
                          <a:latin typeface="Arial" panose="020B0604020202020204" pitchFamily="34" charset="0"/>
                          <a:cs typeface="Arial" panose="020B0604020202020204" pitchFamily="34" charset="0"/>
                        </a:rPr>
                        <a:t>35.7%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Cloud landmark recognition API</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20572567"/>
                  </a:ext>
                </a:extLst>
              </a:tr>
              <a:tr h="470408">
                <a:tc>
                  <a:txBody>
                    <a:bodyPr/>
                    <a:lstStyle/>
                    <a:p>
                      <a:pPr algn="ctr"/>
                      <a:r>
                        <a:rPr lang="en-US" sz="1100" dirty="0">
                          <a:latin typeface="Arial" panose="020B0604020202020204" pitchFamily="34" charset="0"/>
                          <a:cs typeface="Arial" panose="020B0604020202020204" pitchFamily="34" charset="0"/>
                        </a:rPr>
                        <a:t>Tour The World</a:t>
                      </a:r>
                    </a:p>
                  </a:txBody>
                  <a:tcPr/>
                </a:tc>
                <a:tc>
                  <a:txBody>
                    <a:bodyPr/>
                    <a:lstStyle/>
                    <a:p>
                      <a:pPr algn="ctr"/>
                      <a:r>
                        <a:rPr lang="en-US" sz="1100" dirty="0">
                          <a:latin typeface="Arial" panose="020B0604020202020204" pitchFamily="34" charset="0"/>
                          <a:cs typeface="Arial" panose="020B0604020202020204" pitchFamily="34" charset="0"/>
                        </a:rPr>
                        <a:t>46.3%</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2230012"/>
                  </a:ext>
                </a:extLst>
              </a:tr>
              <a:tr h="313605">
                <a:tc>
                  <a:txBody>
                    <a:bodyPr/>
                    <a:lstStyle/>
                    <a:p>
                      <a:pPr algn="ctr"/>
                      <a:r>
                        <a:rPr lang="en-US" sz="1100" dirty="0">
                          <a:latin typeface="Arial" panose="020B0604020202020204" pitchFamily="34" charset="0"/>
                          <a:cs typeface="Arial" panose="020B0604020202020204" pitchFamily="34" charset="0"/>
                        </a:rPr>
                        <a:t>Scene Maps</a:t>
                      </a:r>
                    </a:p>
                  </a:txBody>
                  <a:tcPr/>
                </a:tc>
                <a:tc>
                  <a:txBody>
                    <a:bodyPr/>
                    <a:lstStyle/>
                    <a:p>
                      <a:pPr algn="ctr"/>
                      <a:r>
                        <a:rPr lang="en-US" sz="1100" dirty="0">
                          <a:latin typeface="Arial" panose="020B0604020202020204" pitchFamily="34" charset="0"/>
                          <a:cs typeface="Arial" panose="020B0604020202020204" pitchFamily="34" charset="0"/>
                        </a:rPr>
                        <a:t>80.65%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Image retrieval from a local landmark database</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57432130"/>
                  </a:ext>
                </a:extLst>
              </a:tr>
              <a:tr h="679070">
                <a:tc>
                  <a:txBody>
                    <a:bodyPr/>
                    <a:lstStyle/>
                    <a:p>
                      <a:pPr algn="ctr"/>
                      <a:r>
                        <a:rPr lang="en-US" sz="1100" dirty="0">
                          <a:latin typeface="Arial" panose="020B0604020202020204" pitchFamily="34" charset="0"/>
                          <a:cs typeface="Arial" panose="020B0604020202020204" pitchFamily="34" charset="0"/>
                        </a:rPr>
                        <a:t>Chinese Landmarks Recognition</a:t>
                      </a:r>
                    </a:p>
                  </a:txBody>
                  <a:tcPr/>
                </a:tc>
                <a:tc>
                  <a:txBody>
                    <a:bodyPr/>
                    <a:lstStyle/>
                    <a:p>
                      <a:pPr algn="ctr"/>
                      <a:r>
                        <a:rPr lang="en-US" sz="1100" dirty="0">
                          <a:latin typeface="Arial" panose="020B0604020202020204" pitchFamily="34" charset="0"/>
                          <a:cs typeface="Arial" panose="020B0604020202020204" pitchFamily="34" charset="0"/>
                        </a:rPr>
                        <a:t>72.55%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6530023"/>
                  </a:ext>
                </a:extLst>
              </a:tr>
              <a:tr h="679070">
                <a:tc>
                  <a:txBody>
                    <a:bodyPr/>
                    <a:lstStyle/>
                    <a:p>
                      <a:pPr algn="ctr"/>
                      <a:r>
                        <a:rPr lang="en-US" sz="1100" dirty="0">
                          <a:latin typeface="Arial" panose="020B0604020202020204" pitchFamily="34" charset="0"/>
                          <a:cs typeface="Arial" panose="020B0604020202020204" pitchFamily="34" charset="0"/>
                        </a:rPr>
                        <a:t>Indian Monument Recognition</a:t>
                      </a:r>
                    </a:p>
                  </a:txBody>
                  <a:tcPr/>
                </a:tc>
                <a:tc>
                  <a:txBody>
                    <a:bodyPr/>
                    <a:lstStyle/>
                    <a:p>
                      <a:pPr algn="ctr"/>
                      <a:r>
                        <a:rPr lang="en-US" sz="1100" dirty="0">
                          <a:latin typeface="Arial" panose="020B0604020202020204" pitchFamily="34" charset="0"/>
                          <a:cs typeface="Arial" panose="020B0604020202020204" pitchFamily="34" charset="0"/>
                        </a:rPr>
                        <a:t>92.7%</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b="1"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Framework for monument recognition</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22556843"/>
                  </a:ext>
                </a:extLst>
              </a:tr>
              <a:tr h="533129">
                <a:tc>
                  <a:txBody>
                    <a:bodyPr/>
                    <a:lstStyle/>
                    <a:p>
                      <a:pPr algn="ctr"/>
                      <a:r>
                        <a:rPr lang="en-US" sz="1100" dirty="0">
                          <a:latin typeface="Arial" panose="020B0604020202020204" pitchFamily="34" charset="0"/>
                          <a:cs typeface="Arial" panose="020B0604020202020204" pitchFamily="34" charset="0"/>
                        </a:rPr>
                        <a:t>Cloud Mail.ru Group</a:t>
                      </a:r>
                    </a:p>
                  </a:txBody>
                  <a:tcPr/>
                </a:tc>
                <a:tc>
                  <a:txBody>
                    <a:bodyPr/>
                    <a:lstStyle/>
                    <a:p>
                      <a:pPr algn="ctr"/>
                      <a:r>
                        <a:rPr lang="en-US" sz="1100" dirty="0">
                          <a:latin typeface="Arial" panose="020B0604020202020204" pitchFamily="34" charset="0"/>
                          <a:cs typeface="Arial" panose="020B0604020202020204" pitchFamily="34" charset="0"/>
                        </a:rPr>
                        <a:t>95%</a:t>
                      </a:r>
                    </a:p>
                  </a:txBody>
                  <a:tcPr/>
                </a:tc>
                <a:tc>
                  <a:txBody>
                    <a:bodyPr/>
                    <a:lstStyle/>
                    <a:p>
                      <a:pPr algn="ctr"/>
                      <a:r>
                        <a:rPr lang="en-US" sz="1100" b="1" dirty="0">
                          <a:latin typeface="Arial" panose="020B0604020202020204" pitchFamily="34" charset="0"/>
                          <a:cs typeface="Arial" panose="020B0604020202020204" pitchFamily="34" charset="0"/>
                        </a:rPr>
                        <a:t>X</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Landmark recognition framework deployed on Cloud-based application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p>
                      <a:pPr algn="ct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3769413"/>
                  </a:ext>
                </a:extLst>
              </a:tr>
              <a:tr h="487537">
                <a:tc>
                  <a:txBody>
                    <a:bodyPr/>
                    <a:lstStyle/>
                    <a:p>
                      <a:pPr algn="ctr"/>
                      <a:r>
                        <a:rPr lang="en-US" sz="1100" dirty="0">
                          <a:latin typeface="Arial" panose="020B0604020202020204" pitchFamily="34" charset="0"/>
                          <a:cs typeface="Arial" panose="020B0604020202020204" pitchFamily="34" charset="0"/>
                        </a:rPr>
                        <a:t>Case Study of Istanbul</a:t>
                      </a:r>
                    </a:p>
                  </a:txBody>
                  <a:tcPr/>
                </a:tc>
                <a:tc>
                  <a:txBody>
                    <a:bodyPr/>
                    <a:lstStyle/>
                    <a:p>
                      <a:pPr algn="ctr"/>
                      <a:r>
                        <a:rPr lang="en-US" sz="1200" dirty="0">
                          <a:latin typeface="Arial" panose="020B0604020202020204" pitchFamily="34" charset="0"/>
                          <a:cs typeface="Arial" panose="020B0604020202020204" pitchFamily="34" charset="0"/>
                        </a:rPr>
                        <a:t>96.3%</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iOS landmark recognition application</a:t>
                      </a:r>
                    </a:p>
                  </a:txBody>
                  <a:tcPr/>
                </a:tc>
                <a:tc>
                  <a:txBody>
                    <a:bodyPr/>
                    <a:lstStyle/>
                    <a:p>
                      <a:pPr algn="ctr"/>
                      <a:r>
                        <a:rPr lang="en-US" sz="1200" b="1" dirty="0">
                          <a:latin typeface="Arial" panose="020B0604020202020204" pitchFamily="34" charset="0"/>
                          <a:cs typeface="Arial" panose="020B0604020202020204" pitchFamily="34" charset="0"/>
                        </a:rPr>
                        <a:t>X</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92566772"/>
                  </a:ext>
                </a:extLst>
              </a:tr>
              <a:tr h="487537">
                <a:tc>
                  <a:txBody>
                    <a:bodyPr/>
                    <a:lstStyle/>
                    <a:p>
                      <a:pPr algn="ctr"/>
                      <a:r>
                        <a:rPr lang="en-US" sz="1100" dirty="0">
                          <a:latin typeface="Arial" panose="020B0604020202020204" pitchFamily="34" charset="0"/>
                          <a:cs typeface="Arial" panose="020B0604020202020204" pitchFamily="34" charset="0"/>
                        </a:rPr>
                        <a:t>Our Proposed Solution</a:t>
                      </a:r>
                    </a:p>
                  </a:txBody>
                  <a:tcPr/>
                </a:tc>
                <a:tc>
                  <a:txBody>
                    <a:bodyPr/>
                    <a:lstStyle/>
                    <a:p>
                      <a:pPr algn="ctr"/>
                      <a:r>
                        <a:rPr lang="en-US" sz="1100" dirty="0">
                          <a:latin typeface="Arial" panose="020B0604020202020204" pitchFamily="34" charset="0"/>
                          <a:cs typeface="Arial" panose="020B0604020202020204" pitchFamily="34" charset="0"/>
                        </a:rPr>
                        <a:t>80%+</a:t>
                      </a: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b="1" i="0" kern="1200" dirty="0">
                          <a:solidFill>
                            <a:schemeClr val="dk1"/>
                          </a:solidFill>
                          <a:effectLst/>
                          <a:latin typeface="Arial" panose="020B0604020202020204" pitchFamily="34" charset="0"/>
                          <a:ea typeface="+mn-ea"/>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tc>
                <a:tc>
                  <a:txBody>
                    <a:bodyPr/>
                    <a:lstStyle/>
                    <a:p>
                      <a:pPr algn="ctr"/>
                      <a:r>
                        <a:rPr lang="en-US" sz="1100" dirty="0">
                          <a:latin typeface="Arial" panose="020B0604020202020204" pitchFamily="34" charset="0"/>
                          <a:cs typeface="Arial" panose="020B0604020202020204" pitchFamily="34" charset="0"/>
                        </a:rPr>
                        <a:t>Android/cross-platform landmark recognition application</a:t>
                      </a:r>
                    </a:p>
                  </a:txBody>
                  <a:tcPr/>
                </a:tc>
                <a:tc>
                  <a:txBody>
                    <a:bodyPr/>
                    <a:lstStyle/>
                    <a:p>
                      <a:pPr algn="ctr"/>
                      <a:r>
                        <a:rPr lang="en-US" sz="1100" dirty="0">
                          <a:latin typeface="Arial" panose="020B0604020202020204" pitchFamily="34" charset="0"/>
                          <a:cs typeface="Arial" panose="020B0604020202020204" pitchFamily="34" charset="0"/>
                        </a:rPr>
                        <a:t>Maybe</a:t>
                      </a:r>
                    </a:p>
                  </a:txBody>
                  <a:tcPr/>
                </a:tc>
                <a:extLst>
                  <a:ext uri="{0D108BD9-81ED-4DB2-BD59-A6C34878D82A}">
                    <a16:rowId xmlns:a16="http://schemas.microsoft.com/office/drawing/2014/main" val="2444549569"/>
                  </a:ext>
                </a:extLst>
              </a:tr>
            </a:tbl>
          </a:graphicData>
        </a:graphic>
      </p:graphicFrame>
      <p:sp>
        <p:nvSpPr>
          <p:cNvPr id="10" name="TextBox 9">
            <a:extLst>
              <a:ext uri="{FF2B5EF4-FFF2-40B4-BE49-F238E27FC236}">
                <a16:creationId xmlns:a16="http://schemas.microsoft.com/office/drawing/2014/main" id="{23C934B8-DB8F-4D82-8D02-23D176012D2C}"/>
              </a:ext>
            </a:extLst>
          </p:cNvPr>
          <p:cNvSpPr txBox="1"/>
          <p:nvPr/>
        </p:nvSpPr>
        <p:spPr>
          <a:xfrm>
            <a:off x="6215270" y="3819505"/>
            <a:ext cx="2018475" cy="1384995"/>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Geo-Info will not be used for our project as it is computer vision based and should not take help of geo-information after discussing with advisor</a:t>
            </a:r>
          </a:p>
        </p:txBody>
      </p:sp>
      <p:cxnSp>
        <p:nvCxnSpPr>
          <p:cNvPr id="9" name="Straight Arrow Connector 8">
            <a:extLst>
              <a:ext uri="{FF2B5EF4-FFF2-40B4-BE49-F238E27FC236}">
                <a16:creationId xmlns:a16="http://schemas.microsoft.com/office/drawing/2014/main" id="{78B62593-860B-4AE9-B141-37D180549BF0}"/>
              </a:ext>
            </a:extLst>
          </p:cNvPr>
          <p:cNvCxnSpPr>
            <a:cxnSpLocks/>
          </p:cNvCxnSpPr>
          <p:nvPr/>
        </p:nvCxnSpPr>
        <p:spPr>
          <a:xfrm>
            <a:off x="8125742" y="5229875"/>
            <a:ext cx="482870" cy="725651"/>
          </a:xfrm>
          <a:prstGeom prst="straightConnector1">
            <a:avLst/>
          </a:prstGeom>
          <a:ln w="47625">
            <a:solidFill>
              <a:srgbClr val="FF0000"/>
            </a:solidFill>
            <a:tailEnd type="triangle"/>
          </a:ln>
        </p:spPr>
        <p:style>
          <a:lnRef idx="2">
            <a:schemeClr val="accent5"/>
          </a:lnRef>
          <a:fillRef idx="0">
            <a:schemeClr val="accent5"/>
          </a:fillRef>
          <a:effectRef idx="1">
            <a:schemeClr val="accent5"/>
          </a:effectRef>
          <a:fontRef idx="minor">
            <a:schemeClr val="tx1"/>
          </a:fontRef>
        </p:style>
      </p:cxnSp>
      <p:sp>
        <p:nvSpPr>
          <p:cNvPr id="11" name="TextBox 10">
            <a:extLst>
              <a:ext uri="{FF2B5EF4-FFF2-40B4-BE49-F238E27FC236}">
                <a16:creationId xmlns:a16="http://schemas.microsoft.com/office/drawing/2014/main" id="{F8CE4785-E2E9-48FF-936B-711C0B4DB854}"/>
              </a:ext>
            </a:extLst>
          </p:cNvPr>
          <p:cNvSpPr txBox="1"/>
          <p:nvPr/>
        </p:nvSpPr>
        <p:spPr>
          <a:xfrm>
            <a:off x="8489344" y="5836258"/>
            <a:ext cx="291054" cy="461665"/>
          </a:xfrm>
          <a:prstGeom prst="rect">
            <a:avLst/>
          </a:prstGeom>
          <a:noFill/>
        </p:spPr>
        <p:txBody>
          <a:bodyPr wrap="square" rtlCol="0">
            <a:spAutoFit/>
          </a:bodyPr>
          <a:lstStyle/>
          <a:p>
            <a:r>
              <a:rPr lang="en-US" sz="2400" b="1" dirty="0">
                <a:solidFill>
                  <a:srgbClr val="FF0000"/>
                </a:solidFill>
                <a:effectLst>
                  <a:outerShdw blurRad="38100" dist="38100" dir="2700000" algn="tl">
                    <a:srgbClr val="000000">
                      <a:alpha val="43137"/>
                    </a:srgbClr>
                  </a:outerShdw>
                </a:effectLst>
              </a:rPr>
              <a:t>X</a:t>
            </a:r>
          </a:p>
        </p:txBody>
      </p:sp>
      <p:sp>
        <p:nvSpPr>
          <p:cNvPr id="14" name="TextBox 13">
            <a:extLst>
              <a:ext uri="{FF2B5EF4-FFF2-40B4-BE49-F238E27FC236}">
                <a16:creationId xmlns:a16="http://schemas.microsoft.com/office/drawing/2014/main" id="{6F7EFF62-5074-47B4-AEE1-AEB272C5D149}"/>
              </a:ext>
            </a:extLst>
          </p:cNvPr>
          <p:cNvSpPr txBox="1"/>
          <p:nvPr/>
        </p:nvSpPr>
        <p:spPr>
          <a:xfrm>
            <a:off x="1913988" y="4680317"/>
            <a:ext cx="1325217" cy="954107"/>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To be achieved in Phase 3 (optimization phase)</a:t>
            </a:r>
          </a:p>
        </p:txBody>
      </p:sp>
      <p:cxnSp>
        <p:nvCxnSpPr>
          <p:cNvPr id="16" name="Straight Arrow Connector 15">
            <a:extLst>
              <a:ext uri="{FF2B5EF4-FFF2-40B4-BE49-F238E27FC236}">
                <a16:creationId xmlns:a16="http://schemas.microsoft.com/office/drawing/2014/main" id="{17242883-6126-470F-A567-71C6F5F7D91C}"/>
              </a:ext>
            </a:extLst>
          </p:cNvPr>
          <p:cNvCxnSpPr>
            <a:cxnSpLocks/>
          </p:cNvCxnSpPr>
          <p:nvPr/>
        </p:nvCxnSpPr>
        <p:spPr>
          <a:xfrm>
            <a:off x="2576597" y="5651956"/>
            <a:ext cx="0" cy="303570"/>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8D951CFA-B4F9-4DBD-A1B7-B43D31B5F3F8}"/>
              </a:ext>
            </a:extLst>
          </p:cNvPr>
          <p:cNvSpPr txBox="1"/>
          <p:nvPr/>
        </p:nvSpPr>
        <p:spPr>
          <a:xfrm>
            <a:off x="3307954" y="4443670"/>
            <a:ext cx="2708535" cy="1169551"/>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Achieved through our dataset which was collected in such a way for catering pose in variation issue and testing set included many samples of it as well.</a:t>
            </a:r>
          </a:p>
        </p:txBody>
      </p:sp>
      <p:cxnSp>
        <p:nvCxnSpPr>
          <p:cNvPr id="18" name="Straight Arrow Connector 17">
            <a:extLst>
              <a:ext uri="{FF2B5EF4-FFF2-40B4-BE49-F238E27FC236}">
                <a16:creationId xmlns:a16="http://schemas.microsoft.com/office/drawing/2014/main" id="{5D729E11-5827-438B-8078-37B91DFB6A3D}"/>
              </a:ext>
            </a:extLst>
          </p:cNvPr>
          <p:cNvCxnSpPr>
            <a:cxnSpLocks/>
          </p:cNvCxnSpPr>
          <p:nvPr/>
        </p:nvCxnSpPr>
        <p:spPr>
          <a:xfrm flipH="1">
            <a:off x="3537529" y="5634424"/>
            <a:ext cx="252593" cy="321102"/>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
        <p:nvSpPr>
          <p:cNvPr id="24" name="TextBox 23">
            <a:extLst>
              <a:ext uri="{FF2B5EF4-FFF2-40B4-BE49-F238E27FC236}">
                <a16:creationId xmlns:a16="http://schemas.microsoft.com/office/drawing/2014/main" id="{AE530CFE-6328-4A9E-859D-B3E8E2AAA38B}"/>
              </a:ext>
            </a:extLst>
          </p:cNvPr>
          <p:cNvSpPr txBox="1"/>
          <p:nvPr/>
        </p:nvSpPr>
        <p:spPr>
          <a:xfrm>
            <a:off x="115359" y="4788038"/>
            <a:ext cx="1500305" cy="738664"/>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Target Accuracy is achieved instead more than it</a:t>
            </a:r>
          </a:p>
        </p:txBody>
      </p:sp>
      <p:cxnSp>
        <p:nvCxnSpPr>
          <p:cNvPr id="25" name="Straight Arrow Connector 24">
            <a:extLst>
              <a:ext uri="{FF2B5EF4-FFF2-40B4-BE49-F238E27FC236}">
                <a16:creationId xmlns:a16="http://schemas.microsoft.com/office/drawing/2014/main" id="{71F5870C-E999-4463-B11E-E4E215F6BEAD}"/>
              </a:ext>
            </a:extLst>
          </p:cNvPr>
          <p:cNvCxnSpPr>
            <a:cxnSpLocks/>
          </p:cNvCxnSpPr>
          <p:nvPr/>
        </p:nvCxnSpPr>
        <p:spPr>
          <a:xfrm>
            <a:off x="1311014" y="5532688"/>
            <a:ext cx="251716" cy="422838"/>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
        <p:nvSpPr>
          <p:cNvPr id="28" name="TextBox 27">
            <a:extLst>
              <a:ext uri="{FF2B5EF4-FFF2-40B4-BE49-F238E27FC236}">
                <a16:creationId xmlns:a16="http://schemas.microsoft.com/office/drawing/2014/main" id="{E5C69A51-A0C7-4E71-860E-606F089B8699}"/>
              </a:ext>
            </a:extLst>
          </p:cNvPr>
          <p:cNvSpPr txBox="1"/>
          <p:nvPr/>
        </p:nvSpPr>
        <p:spPr>
          <a:xfrm>
            <a:off x="4468989" y="6478759"/>
            <a:ext cx="1325217" cy="307777"/>
          </a:xfrm>
          <a:prstGeom prst="rect">
            <a:avLst/>
          </a:prstGeom>
          <a:solidFill>
            <a:schemeClr val="tx1">
              <a:lumMod val="95000"/>
              <a:lumOff val="5000"/>
            </a:schemeClr>
          </a:solidFill>
          <a:ln>
            <a:solidFill>
              <a:srgbClr val="FF0000"/>
            </a:solidFill>
          </a:ln>
        </p:spPr>
        <p:txBody>
          <a:bodyPr wrap="square" rtlCol="0">
            <a:spAutoFit/>
          </a:bodyPr>
          <a:lstStyle/>
          <a:p>
            <a:r>
              <a:rPr lang="en-US" sz="1400" b="1" dirty="0">
                <a:solidFill>
                  <a:schemeClr val="accent1">
                    <a:lumMod val="75000"/>
                  </a:schemeClr>
                </a:solidFill>
              </a:rPr>
              <a:t>Phase 4</a:t>
            </a:r>
          </a:p>
        </p:txBody>
      </p:sp>
      <p:cxnSp>
        <p:nvCxnSpPr>
          <p:cNvPr id="29" name="Straight Arrow Connector 28">
            <a:extLst>
              <a:ext uri="{FF2B5EF4-FFF2-40B4-BE49-F238E27FC236}">
                <a16:creationId xmlns:a16="http://schemas.microsoft.com/office/drawing/2014/main" id="{19F5ECE0-18E9-420E-B53B-A3064069D58A}"/>
              </a:ext>
            </a:extLst>
          </p:cNvPr>
          <p:cNvCxnSpPr>
            <a:cxnSpLocks/>
          </p:cNvCxnSpPr>
          <p:nvPr/>
        </p:nvCxnSpPr>
        <p:spPr>
          <a:xfrm flipV="1">
            <a:off x="5026036" y="6106846"/>
            <a:ext cx="0" cy="379316"/>
          </a:xfrm>
          <a:prstGeom prst="straightConnector1">
            <a:avLst/>
          </a:prstGeom>
          <a:ln w="47625">
            <a:solidFill>
              <a:schemeClr val="accent6"/>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5957156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2913</TotalTime>
  <Words>4307</Words>
  <Application>Microsoft Office PowerPoint</Application>
  <PresentationFormat>On-screen Show (4:3)</PresentationFormat>
  <Paragraphs>1109</Paragraphs>
  <Slides>101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Calibri</vt:lpstr>
      <vt:lpstr>Calibri Light</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Hammad</dc:creator>
  <cp:lastModifiedBy>Muhammad Hammad</cp:lastModifiedBy>
  <cp:revision>349</cp:revision>
  <dcterms:created xsi:type="dcterms:W3CDTF">2020-11-30T10:15:07Z</dcterms:created>
  <dcterms:modified xsi:type="dcterms:W3CDTF">2021-02-26T16:14:48Z</dcterms:modified>
</cp:coreProperties>
</file>